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tags/tag1.xml" ContentType="application/vnd.openxmlformats-officedocument.presentationml.tags+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717" r:id="rId1"/>
  </p:sldMasterIdLst>
  <p:notesMasterIdLst>
    <p:notesMasterId r:id="rId19"/>
  </p:notesMasterIdLst>
  <p:handoutMasterIdLst>
    <p:handoutMasterId r:id="rId20"/>
  </p:handoutMasterIdLst>
  <p:sldIdLst>
    <p:sldId id="9228" r:id="rId2"/>
    <p:sldId id="9215" r:id="rId3"/>
    <p:sldId id="9229" r:id="rId4"/>
    <p:sldId id="9221" r:id="rId5"/>
    <p:sldId id="9227" r:id="rId6"/>
    <p:sldId id="9222" r:id="rId7"/>
    <p:sldId id="9231" r:id="rId8"/>
    <p:sldId id="9234" r:id="rId9"/>
    <p:sldId id="9235" r:id="rId10"/>
    <p:sldId id="9246" r:id="rId11"/>
    <p:sldId id="9245" r:id="rId12"/>
    <p:sldId id="9236" r:id="rId13"/>
    <p:sldId id="9238" r:id="rId14"/>
    <p:sldId id="9241" r:id="rId15"/>
    <p:sldId id="9242" r:id="rId16"/>
    <p:sldId id="9243" r:id="rId17"/>
    <p:sldId id="9244" r:id="rId18"/>
  </p:sldIdLst>
  <p:sldSz cx="12858750" cy="7232650"/>
  <p:notesSz cx="6858000" cy="9144000"/>
  <p:embeddedFontLst>
    <p:embeddedFont>
      <p:font typeface="Calibri" pitchFamily="34" charset="0"/>
      <p:regular r:id="rId21"/>
      <p:bold r:id="rId22"/>
      <p:italic r:id="rId23"/>
      <p:boldItalic r:id="rId24"/>
    </p:embeddedFont>
    <p:embeddedFont>
      <p:font typeface="微软雅黑" pitchFamily="34" charset="-122"/>
      <p:regular r:id="rId25"/>
      <p:bold r:id="rId26"/>
    </p:embeddedFont>
    <p:embeddedFont>
      <p:font typeface="时尚中黑简体" charset="-122"/>
      <p:regular r:id="rId27"/>
    </p:embeddedFont>
    <p:embeddedFont>
      <p:font typeface="Impact" pitchFamily="34" charset="0"/>
      <p:regular r:id="rId28"/>
    </p:embeddedFont>
  </p:embeddedFontLst>
  <p:custDataLst>
    <p:tags r:id="rId29"/>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xmlns="">
        <p15:guide id="1" orient="horz" pos="328" userDrawn="1">
          <p15:clr>
            <a:srgbClr val="A4A3A4"/>
          </p15:clr>
        </p15:guide>
        <p15:guide id="2" pos="4050" userDrawn="1">
          <p15:clr>
            <a:srgbClr val="A4A3A4"/>
          </p15:clr>
        </p15:guide>
        <p15:guide id="3" pos="557" userDrawn="1">
          <p15:clr>
            <a:srgbClr val="A4A3A4"/>
          </p15:clr>
        </p15:guide>
        <p15:guide id="5" orient="horz" pos="4138" userDrawn="1">
          <p15:clr>
            <a:srgbClr val="A4A3A4"/>
          </p15:clr>
        </p15:guide>
        <p15:guide id="6" pos="7361"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9696"/>
    <a:srgbClr val="1092F1"/>
    <a:srgbClr val="2278F4"/>
    <a:srgbClr val="000000"/>
    <a:srgbClr val="FF3B5E"/>
    <a:srgbClr val="18A6FF"/>
    <a:srgbClr val="F2F2F2"/>
    <a:srgbClr val="4BBAFF"/>
    <a:srgbClr val="8AE1FF"/>
    <a:srgbClr val="29ABE2"/>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10" autoAdjust="0"/>
    <p:restoredTop sz="95394" autoAdjust="0"/>
  </p:normalViewPr>
  <p:slideViewPr>
    <p:cSldViewPr>
      <p:cViewPr varScale="1">
        <p:scale>
          <a:sx n="103" d="100"/>
          <a:sy n="103" d="100"/>
        </p:scale>
        <p:origin x="-672" y="-102"/>
      </p:cViewPr>
      <p:guideLst>
        <p:guide orient="horz" pos="328"/>
        <p:guide orient="horz" pos="4138"/>
        <p:guide pos="4050"/>
        <p:guide pos="557"/>
        <p:guide pos="7361"/>
      </p:guideLst>
    </p:cSldViewPr>
  </p:slideViewPr>
  <p:outlineViewPr>
    <p:cViewPr>
      <p:scale>
        <a:sx n="100" d="100"/>
        <a:sy n="100" d="100"/>
      </p:scale>
      <p:origin x="0" y="0"/>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7" d="100"/>
          <a:sy n="67" d="100"/>
        </p:scale>
        <p:origin x="2832" y="84"/>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pPr/>
              <a:t>2018-09-28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pPr/>
              <a:t>‹#›</a:t>
            </a:fld>
            <a:endParaRPr lang="zh-CN" altLang="en-US"/>
          </a:p>
        </p:txBody>
      </p:sp>
    </p:spTree>
    <p:extLst>
      <p:ext uri="{BB962C8B-B14F-4D97-AF65-F5344CB8AC3E}">
        <p14:creationId xmlns:p14="http://schemas.microsoft.com/office/powerpoint/2010/main" xmlns="" val="1986660076"/>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2018-09-28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xmlns=""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xmlns="" val="864877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10</a:t>
            </a:fld>
            <a:endParaRPr lang="zh-CN" altLang="en-US"/>
          </a:p>
        </p:txBody>
      </p:sp>
    </p:spTree>
    <p:extLst>
      <p:ext uri="{BB962C8B-B14F-4D97-AF65-F5344CB8AC3E}">
        <p14:creationId xmlns:p14="http://schemas.microsoft.com/office/powerpoint/2010/main" xmlns="" val="802922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11</a:t>
            </a:fld>
            <a:endParaRPr lang="zh-CN" altLang="en-US"/>
          </a:p>
        </p:txBody>
      </p:sp>
    </p:spTree>
    <p:extLst>
      <p:ext uri="{BB962C8B-B14F-4D97-AF65-F5344CB8AC3E}">
        <p14:creationId xmlns:p14="http://schemas.microsoft.com/office/powerpoint/2010/main" xmlns="" val="8029226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12</a:t>
            </a:fld>
            <a:endParaRPr lang="zh-CN" altLang="en-US"/>
          </a:p>
        </p:txBody>
      </p:sp>
    </p:spTree>
    <p:extLst>
      <p:ext uri="{BB962C8B-B14F-4D97-AF65-F5344CB8AC3E}">
        <p14:creationId xmlns:p14="http://schemas.microsoft.com/office/powerpoint/2010/main" xmlns="" val="37576032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13</a:t>
            </a:fld>
            <a:endParaRPr lang="zh-CN" altLang="en-US"/>
          </a:p>
        </p:txBody>
      </p:sp>
    </p:spTree>
    <p:extLst>
      <p:ext uri="{BB962C8B-B14F-4D97-AF65-F5344CB8AC3E}">
        <p14:creationId xmlns:p14="http://schemas.microsoft.com/office/powerpoint/2010/main" xmlns="" val="35299990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14</a:t>
            </a:fld>
            <a:endParaRPr lang="zh-CN" altLang="en-US"/>
          </a:p>
        </p:txBody>
      </p:sp>
    </p:spTree>
    <p:extLst>
      <p:ext uri="{BB962C8B-B14F-4D97-AF65-F5344CB8AC3E}">
        <p14:creationId xmlns:p14="http://schemas.microsoft.com/office/powerpoint/2010/main" xmlns="" val="13847883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15</a:t>
            </a:fld>
            <a:endParaRPr lang="zh-CN" altLang="en-US"/>
          </a:p>
        </p:txBody>
      </p:sp>
    </p:spTree>
    <p:extLst>
      <p:ext uri="{BB962C8B-B14F-4D97-AF65-F5344CB8AC3E}">
        <p14:creationId xmlns:p14="http://schemas.microsoft.com/office/powerpoint/2010/main" xmlns="" val="36617624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16</a:t>
            </a:fld>
            <a:endParaRPr lang="zh-CN" altLang="en-US"/>
          </a:p>
        </p:txBody>
      </p:sp>
    </p:spTree>
    <p:extLst>
      <p:ext uri="{BB962C8B-B14F-4D97-AF65-F5344CB8AC3E}">
        <p14:creationId xmlns:p14="http://schemas.microsoft.com/office/powerpoint/2010/main" xmlns="" val="8003204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17</a:t>
            </a:fld>
            <a:endParaRPr lang="zh-CN" altLang="en-US"/>
          </a:p>
        </p:txBody>
      </p:sp>
    </p:spTree>
    <p:extLst>
      <p:ext uri="{BB962C8B-B14F-4D97-AF65-F5344CB8AC3E}">
        <p14:creationId xmlns:p14="http://schemas.microsoft.com/office/powerpoint/2010/main" xmlns="" val="261371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xmlns="" val="18298681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xmlns="" val="802922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a:t>
            </a:fld>
            <a:endParaRPr lang="zh-CN" altLang="en-US"/>
          </a:p>
        </p:txBody>
      </p:sp>
    </p:spTree>
    <p:extLst>
      <p:ext uri="{BB962C8B-B14F-4D97-AF65-F5344CB8AC3E}">
        <p14:creationId xmlns:p14="http://schemas.microsoft.com/office/powerpoint/2010/main" xmlns="" val="37576032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5</a:t>
            </a:fld>
            <a:endParaRPr lang="zh-CN" altLang="en-US"/>
          </a:p>
        </p:txBody>
      </p:sp>
    </p:spTree>
    <p:extLst>
      <p:ext uri="{BB962C8B-B14F-4D97-AF65-F5344CB8AC3E}">
        <p14:creationId xmlns:p14="http://schemas.microsoft.com/office/powerpoint/2010/main" xmlns="" val="2027817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6</a:t>
            </a:fld>
            <a:endParaRPr lang="zh-CN" altLang="en-US"/>
          </a:p>
        </p:txBody>
      </p:sp>
    </p:spTree>
    <p:extLst>
      <p:ext uri="{BB962C8B-B14F-4D97-AF65-F5344CB8AC3E}">
        <p14:creationId xmlns:p14="http://schemas.microsoft.com/office/powerpoint/2010/main" xmlns="" val="1618121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7</a:t>
            </a:fld>
            <a:endParaRPr lang="zh-CN" altLang="en-US"/>
          </a:p>
        </p:txBody>
      </p:sp>
    </p:spTree>
    <p:extLst>
      <p:ext uri="{BB962C8B-B14F-4D97-AF65-F5344CB8AC3E}">
        <p14:creationId xmlns:p14="http://schemas.microsoft.com/office/powerpoint/2010/main" xmlns="" val="1526658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xmlns="" val="8003204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9</a:t>
            </a:fld>
            <a:endParaRPr lang="zh-CN" altLang="en-US"/>
          </a:p>
        </p:txBody>
      </p:sp>
    </p:spTree>
    <p:extLst>
      <p:ext uri="{BB962C8B-B14F-4D97-AF65-F5344CB8AC3E}">
        <p14:creationId xmlns:p14="http://schemas.microsoft.com/office/powerpoint/2010/main" xmlns="" val="261371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8" name="矩形 7"/>
          <p:cNvSpPr/>
          <p:nvPr userDrawn="1"/>
        </p:nvSpPr>
        <p:spPr>
          <a:xfrm>
            <a:off x="0" y="7072710"/>
            <a:ext cx="12858398" cy="159939"/>
          </a:xfrm>
          <a:prstGeom prst="rect">
            <a:avLst/>
          </a:prstGeom>
          <a:solidFill>
            <a:srgbClr val="109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a:extLst>
              <a:ext uri="{FF2B5EF4-FFF2-40B4-BE49-F238E27FC236}">
                <a16:creationId xmlns:a16="http://schemas.microsoft.com/office/drawing/2014/main" xmlns="" id="{67CDEBB4-7C18-4903-B361-6BBE5FD082B2}"/>
              </a:ext>
            </a:extLst>
          </p:cNvPr>
          <p:cNvGrpSpPr/>
          <p:nvPr userDrawn="1"/>
        </p:nvGrpSpPr>
        <p:grpSpPr>
          <a:xfrm>
            <a:off x="0" y="344455"/>
            <a:ext cx="12858750" cy="307777"/>
            <a:chOff x="0" y="344455"/>
            <a:chExt cx="12858750" cy="307777"/>
          </a:xfrm>
        </p:grpSpPr>
        <p:sp>
          <p:nvSpPr>
            <p:cNvPr id="15" name="TextBox 8">
              <a:extLst>
                <a:ext uri="{FF2B5EF4-FFF2-40B4-BE49-F238E27FC236}">
                  <a16:creationId xmlns:a16="http://schemas.microsoft.com/office/drawing/2014/main" xmlns="" id="{382192DE-69A1-449B-9B2C-61D7B2A81F98}"/>
                </a:ext>
              </a:extLst>
            </p:cNvPr>
            <p:cNvSpPr txBox="1"/>
            <p:nvPr/>
          </p:nvSpPr>
          <p:spPr>
            <a:xfrm>
              <a:off x="987865" y="344455"/>
              <a:ext cx="9329942" cy="307777"/>
            </a:xfrm>
            <a:prstGeom prst="rect">
              <a:avLst/>
            </a:prstGeom>
            <a:noFill/>
          </p:spPr>
          <p:txBody>
            <a:bodyPr wrap="square" lIns="0" tIns="0" rIns="0" bIns="0" rtlCol="0" anchor="ctr">
              <a:spAutoFit/>
            </a:bodyPr>
            <a:lstStyle/>
            <a:p>
              <a:pPr algn="ctr"/>
              <a:r>
                <a:rPr lang="zh-CN" altLang="en-US" sz="2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混合物中乙醇含量的气相色谱法测定以及苯甲酸、乙酸乙酯的红外光谱定性分析</a:t>
              </a:r>
            </a:p>
          </p:txBody>
        </p:sp>
        <p:grpSp>
          <p:nvGrpSpPr>
            <p:cNvPr id="16" name="组合 15">
              <a:extLst>
                <a:ext uri="{FF2B5EF4-FFF2-40B4-BE49-F238E27FC236}">
                  <a16:creationId xmlns:a16="http://schemas.microsoft.com/office/drawing/2014/main" xmlns="" id="{76FD87D0-829F-4009-8289-2885E7B78818}"/>
                </a:ext>
              </a:extLst>
            </p:cNvPr>
            <p:cNvGrpSpPr/>
            <p:nvPr/>
          </p:nvGrpSpPr>
          <p:grpSpPr>
            <a:xfrm>
              <a:off x="0" y="498344"/>
              <a:ext cx="12858750" cy="0"/>
              <a:chOff x="38955" y="726011"/>
              <a:chExt cx="11078925" cy="0"/>
            </a:xfrm>
          </p:grpSpPr>
          <p:cxnSp>
            <p:nvCxnSpPr>
              <p:cNvPr id="17" name="直接连接符 16">
                <a:extLst>
                  <a:ext uri="{FF2B5EF4-FFF2-40B4-BE49-F238E27FC236}">
                    <a16:creationId xmlns:a16="http://schemas.microsoft.com/office/drawing/2014/main" xmlns="" id="{361EC8CA-A4D2-48E3-9809-36ABF4B93C74}"/>
                  </a:ext>
                </a:extLst>
              </p:cNvPr>
              <p:cNvCxnSpPr>
                <a:cxnSpLocks/>
              </p:cNvCxnSpPr>
              <p:nvPr/>
            </p:nvCxnSpPr>
            <p:spPr>
              <a:xfrm>
                <a:off x="38955" y="726011"/>
                <a:ext cx="88637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xmlns="" id="{EEE9AF5A-119B-47EE-B653-CDDD2B0EC909}"/>
                  </a:ext>
                </a:extLst>
              </p:cNvPr>
              <p:cNvCxnSpPr>
                <a:cxnSpLocks/>
                <a:stCxn id="15" idx="3"/>
              </p:cNvCxnSpPr>
              <p:nvPr/>
            </p:nvCxnSpPr>
            <p:spPr>
              <a:xfrm>
                <a:off x="8928638" y="726011"/>
                <a:ext cx="218924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xmlns="" val="70841340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xmlns="" id="{F304B62E-D7B6-43A9-B13F-0BBF5C3A3AB0}"/>
              </a:ext>
            </a:extLst>
          </p:cNvPr>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t="14109" b="1433"/>
          <a:stretch/>
        </p:blipFill>
        <p:spPr>
          <a:xfrm>
            <a:off x="4898" y="-1"/>
            <a:ext cx="12848954" cy="7232651"/>
          </a:xfrm>
          <a:prstGeom prst="rect">
            <a:avLst/>
          </a:prstGeom>
        </p:spPr>
      </p:pic>
    </p:spTree>
    <p:extLst>
      <p:ext uri="{BB962C8B-B14F-4D97-AF65-F5344CB8AC3E}">
        <p14:creationId xmlns:p14="http://schemas.microsoft.com/office/powerpoint/2010/main" xmlns="" val="1811284233"/>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BB9E0FAB-47DD-4DA2-929B-2D8039221623}"/>
              </a:ext>
            </a:extLst>
          </p:cNvPr>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443" t="1445" r="1443" b="16965"/>
          <a:stretch/>
        </p:blipFill>
        <p:spPr>
          <a:xfrm>
            <a:off x="0" y="0"/>
            <a:ext cx="12858750" cy="7232650"/>
          </a:xfrm>
          <a:prstGeom prst="rect">
            <a:avLst/>
          </a:prstGeom>
        </p:spPr>
      </p:pic>
    </p:spTree>
    <p:extLst>
      <p:ext uri="{BB962C8B-B14F-4D97-AF65-F5344CB8AC3E}">
        <p14:creationId xmlns:p14="http://schemas.microsoft.com/office/powerpoint/2010/main" xmlns="" val="2740614364"/>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BB9E0FAB-47DD-4DA2-929B-2D8039221623}"/>
              </a:ext>
            </a:extLst>
          </p:cNvPr>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1016" t="15452" r="1016" b="1900"/>
          <a:stretch/>
        </p:blipFill>
        <p:spPr>
          <a:xfrm>
            <a:off x="0" y="0"/>
            <a:ext cx="12858750" cy="7232650"/>
          </a:xfrm>
          <a:prstGeom prst="rect">
            <a:avLst/>
          </a:prstGeom>
        </p:spPr>
      </p:pic>
    </p:spTree>
    <p:extLst>
      <p:ext uri="{BB962C8B-B14F-4D97-AF65-F5344CB8AC3E}">
        <p14:creationId xmlns:p14="http://schemas.microsoft.com/office/powerpoint/2010/main" xmlns="" val="323389538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BB9E0FAB-47DD-4DA2-929B-2D8039221623}"/>
              </a:ext>
            </a:extLst>
          </p:cNvPr>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837" t="8522" r="837" b="8522"/>
          <a:stretch/>
        </p:blipFill>
        <p:spPr>
          <a:xfrm>
            <a:off x="0" y="0"/>
            <a:ext cx="12858750" cy="7232650"/>
          </a:xfrm>
          <a:prstGeom prst="rect">
            <a:avLst/>
          </a:prstGeom>
        </p:spPr>
      </p:pic>
    </p:spTree>
    <p:extLst>
      <p:ext uri="{BB962C8B-B14F-4D97-AF65-F5344CB8AC3E}">
        <p14:creationId xmlns:p14="http://schemas.microsoft.com/office/powerpoint/2010/main" xmlns="" val="2786281156"/>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BB9E0FAB-47DD-4DA2-929B-2D8039221623}"/>
              </a:ext>
            </a:extLst>
          </p:cNvPr>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980" t="8642" r="980" b="8642"/>
          <a:stretch/>
        </p:blipFill>
        <p:spPr>
          <a:xfrm>
            <a:off x="0" y="0"/>
            <a:ext cx="12858750" cy="7232650"/>
          </a:xfrm>
          <a:prstGeom prst="rect">
            <a:avLst/>
          </a:prstGeom>
        </p:spPr>
      </p:pic>
    </p:spTree>
    <p:extLst>
      <p:ext uri="{BB962C8B-B14F-4D97-AF65-F5344CB8AC3E}">
        <p14:creationId xmlns:p14="http://schemas.microsoft.com/office/powerpoint/2010/main" xmlns="" val="1262160488"/>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336246420"/>
      </p:ext>
    </p:extLst>
  </p:cSld>
  <p:clrMap bg1="lt1" tx1="dk1" bg2="lt2" tx2="dk2" accent1="accent1" accent2="accent2" accent3="accent3" accent4="accent4" accent5="accent5" accent6="accent6" hlink="hlink" folHlink="folHlink"/>
  <p:sldLayoutIdLst>
    <p:sldLayoutId id="2147483870" r:id="rId1"/>
    <p:sldLayoutId id="2147483872" r:id="rId2"/>
    <p:sldLayoutId id="2147483873" r:id="rId3"/>
    <p:sldLayoutId id="2147483874" r:id="rId4"/>
    <p:sldLayoutId id="2147483875" r:id="rId5"/>
    <p:sldLayoutId id="2147483876" r:id="rId6"/>
  </p:sldLayoutIdLst>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4222445" y="796672"/>
            <a:ext cx="818464" cy="818464"/>
            <a:chOff x="2988735" y="1673093"/>
            <a:chExt cx="1219200" cy="1219200"/>
          </a:xfrm>
        </p:grpSpPr>
        <p:sp>
          <p:nvSpPr>
            <p:cNvPr id="25" name="椭圆 24"/>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6" name="文本框 25"/>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p>
          </p:txBody>
        </p:sp>
      </p:grpSp>
      <p:grpSp>
        <p:nvGrpSpPr>
          <p:cNvPr id="27" name="组合 26"/>
          <p:cNvGrpSpPr/>
          <p:nvPr/>
        </p:nvGrpSpPr>
        <p:grpSpPr>
          <a:xfrm>
            <a:off x="4951863" y="796672"/>
            <a:ext cx="818464" cy="818464"/>
            <a:chOff x="2988735" y="1673093"/>
            <a:chExt cx="1219200" cy="1219200"/>
          </a:xfrm>
        </p:grpSpPr>
        <p:sp>
          <p:nvSpPr>
            <p:cNvPr id="28" name="椭圆 27"/>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0" name="文本框 29"/>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31" name="组合 30"/>
          <p:cNvGrpSpPr/>
          <p:nvPr/>
        </p:nvGrpSpPr>
        <p:grpSpPr>
          <a:xfrm>
            <a:off x="5681281" y="796672"/>
            <a:ext cx="818464" cy="818464"/>
            <a:chOff x="2988735" y="1673093"/>
            <a:chExt cx="1219200" cy="1219200"/>
          </a:xfrm>
        </p:grpSpPr>
        <p:sp>
          <p:nvSpPr>
            <p:cNvPr id="32" name="椭圆 31"/>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3" name="文本框 32"/>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p>
          </p:txBody>
        </p:sp>
      </p:grpSp>
      <p:sp>
        <p:nvSpPr>
          <p:cNvPr id="34" name="文本框 33"/>
          <p:cNvSpPr txBox="1"/>
          <p:nvPr/>
        </p:nvSpPr>
        <p:spPr>
          <a:xfrm>
            <a:off x="2521575" y="1888133"/>
            <a:ext cx="8084264" cy="1308179"/>
          </a:xfrm>
          <a:prstGeom prst="rect">
            <a:avLst/>
          </a:prstGeom>
          <a:noFill/>
        </p:spPr>
        <p:txBody>
          <a:bodyPr wrap="none" rtlCol="0">
            <a:spAutoFit/>
            <a:scene3d>
              <a:camera prst="orthographicFront"/>
              <a:lightRig rig="threePt" dir="t"/>
            </a:scene3d>
            <a:sp3d contourW="12700"/>
          </a:bodyPr>
          <a:lstStyle/>
          <a:p>
            <a:pPr algn="ctr">
              <a:lnSpc>
                <a:spcPct val="150000"/>
              </a:lnSpc>
            </a:pPr>
            <a:r>
              <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混合物中乙醇含量的气相色谱法测定以及苯甲酸、</a:t>
            </a:r>
            <a:endParaRPr lang="en-US" altLang="zh-CN"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endParaRPr>
          </a:p>
          <a:p>
            <a:pPr algn="ctr">
              <a:lnSpc>
                <a:spcPct val="150000"/>
              </a:lnSpc>
            </a:pPr>
            <a:r>
              <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乙酸乙酯的红外光谱定性分析</a:t>
            </a:r>
          </a:p>
        </p:txBody>
      </p:sp>
      <p:grpSp>
        <p:nvGrpSpPr>
          <p:cNvPr id="13" name="组合 12">
            <a:extLst>
              <a:ext uri="{FF2B5EF4-FFF2-40B4-BE49-F238E27FC236}">
                <a16:creationId xmlns:a16="http://schemas.microsoft.com/office/drawing/2014/main" xmlns="" id="{DF4A84D5-33B0-4794-AADE-1808783AECFB}"/>
              </a:ext>
            </a:extLst>
          </p:cNvPr>
          <p:cNvGrpSpPr/>
          <p:nvPr/>
        </p:nvGrpSpPr>
        <p:grpSpPr>
          <a:xfrm>
            <a:off x="6410699" y="796672"/>
            <a:ext cx="818464" cy="818464"/>
            <a:chOff x="2988735" y="1673093"/>
            <a:chExt cx="1219200" cy="1219200"/>
          </a:xfrm>
        </p:grpSpPr>
        <p:sp>
          <p:nvSpPr>
            <p:cNvPr id="14" name="椭圆 13">
              <a:extLst>
                <a:ext uri="{FF2B5EF4-FFF2-40B4-BE49-F238E27FC236}">
                  <a16:creationId xmlns:a16="http://schemas.microsoft.com/office/drawing/2014/main" xmlns="" id="{0FDC287C-D2BF-4C71-9A6A-79D93529CA73}"/>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5" name="文本框 14">
              <a:extLst>
                <a:ext uri="{FF2B5EF4-FFF2-40B4-BE49-F238E27FC236}">
                  <a16:creationId xmlns:a16="http://schemas.microsoft.com/office/drawing/2014/main" xmlns="" id="{04DCD3FE-F35C-4B9E-B35E-6C82A09E7F55}"/>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16" name="组合 15">
            <a:extLst>
              <a:ext uri="{FF2B5EF4-FFF2-40B4-BE49-F238E27FC236}">
                <a16:creationId xmlns:a16="http://schemas.microsoft.com/office/drawing/2014/main" xmlns="" id="{AD3E127F-8846-440A-9BA5-3E16763E1FB9}"/>
              </a:ext>
            </a:extLst>
          </p:cNvPr>
          <p:cNvGrpSpPr/>
          <p:nvPr/>
        </p:nvGrpSpPr>
        <p:grpSpPr>
          <a:xfrm>
            <a:off x="7140117" y="796672"/>
            <a:ext cx="818464" cy="818464"/>
            <a:chOff x="2988735" y="1673093"/>
            <a:chExt cx="1219200" cy="1219200"/>
          </a:xfrm>
        </p:grpSpPr>
        <p:sp>
          <p:nvSpPr>
            <p:cNvPr id="17" name="椭圆 16">
              <a:extLst>
                <a:ext uri="{FF2B5EF4-FFF2-40B4-BE49-F238E27FC236}">
                  <a16:creationId xmlns:a16="http://schemas.microsoft.com/office/drawing/2014/main" xmlns="" id="{DAA7FCDE-7C12-47F5-B0F3-D6988CBB1002}"/>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8" name="文本框 17">
              <a:extLst>
                <a:ext uri="{FF2B5EF4-FFF2-40B4-BE49-F238E27FC236}">
                  <a16:creationId xmlns:a16="http://schemas.microsoft.com/office/drawing/2014/main" xmlns="" id="{06B09095-F5B8-43BD-B837-521010EE0F04}"/>
                </a:ext>
              </a:extLst>
            </p:cNvPr>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p>
          </p:txBody>
        </p:sp>
      </p:grpSp>
      <p:grpSp>
        <p:nvGrpSpPr>
          <p:cNvPr id="19" name="组合 18">
            <a:extLst>
              <a:ext uri="{FF2B5EF4-FFF2-40B4-BE49-F238E27FC236}">
                <a16:creationId xmlns:a16="http://schemas.microsoft.com/office/drawing/2014/main" xmlns="" id="{FC3586C4-5A46-4F1E-930C-07F02F90760C}"/>
              </a:ext>
            </a:extLst>
          </p:cNvPr>
          <p:cNvGrpSpPr/>
          <p:nvPr/>
        </p:nvGrpSpPr>
        <p:grpSpPr>
          <a:xfrm>
            <a:off x="7869535" y="796672"/>
            <a:ext cx="818464" cy="818464"/>
            <a:chOff x="2988735" y="1673093"/>
            <a:chExt cx="1219200" cy="1219200"/>
          </a:xfrm>
        </p:grpSpPr>
        <p:sp>
          <p:nvSpPr>
            <p:cNvPr id="20" name="椭圆 19">
              <a:extLst>
                <a:ext uri="{FF2B5EF4-FFF2-40B4-BE49-F238E27FC236}">
                  <a16:creationId xmlns:a16="http://schemas.microsoft.com/office/drawing/2014/main" xmlns="" id="{A0628CEE-DAAC-4300-8887-2F05A53AB50F}"/>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1" name="文本框 20">
              <a:extLst>
                <a:ext uri="{FF2B5EF4-FFF2-40B4-BE49-F238E27FC236}">
                  <a16:creationId xmlns:a16="http://schemas.microsoft.com/office/drawing/2014/main" xmlns="" id="{7F957B20-9279-4C91-BD2D-A3B5D54EB21A}"/>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p>
          </p:txBody>
        </p:sp>
      </p:grpSp>
    </p:spTree>
    <p:extLst>
      <p:ext uri="{BB962C8B-B14F-4D97-AF65-F5344CB8AC3E}">
        <p14:creationId xmlns:p14="http://schemas.microsoft.com/office/powerpoint/2010/main" xmlns="" val="2011597265"/>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xmlns=""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3" presetClass="entr" presetSubtype="528" fill="hold" grpId="0" nodeType="afterEffect">
                                      <p:stCondLst>
                                        <p:cond delay="0"/>
                                      </p:stCondLst>
                                      <p:iterate type="lt">
                                        <p:tmPct val="5000"/>
                                      </p:iterate>
                                      <p:childTnLst>
                                        <p:set>
                                          <p:cBhvr>
                                            <p:cTn id="12" dur="1" fill="hold">
                                              <p:stCondLst>
                                                <p:cond delay="0"/>
                                              </p:stCondLst>
                                            </p:cTn>
                                            <p:tgtEl>
                                              <p:spTgt spid="34"/>
                                            </p:tgtEl>
                                            <p:attrNameLst>
                                              <p:attrName>style.visibility</p:attrName>
                                            </p:attrNameLst>
                                          </p:cBhvr>
                                          <p:to>
                                            <p:strVal val="visible"/>
                                          </p:to>
                                        </p:set>
                                        <p:anim to="" calcmode="lin" valueType="num">
                                          <p:cBhvr>
                                            <p:cTn id="13"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14"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15"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16"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par>
                                    <p:cTn id="17" presetID="2" presetClass="entr" presetSubtype="1" fill="hold" nodeType="withEffect" p14:presetBounceEnd="50000">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14:bounceEnd="50000">
                                          <p:cBhvr additive="base">
                                            <p:cTn id="19" dur="10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20" dur="1000" fill="hold"/>
                                            <p:tgtEl>
                                              <p:spTgt spid="24"/>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14:presetBounceEnd="50000">
                                      <p:stCondLst>
                                        <p:cond delay="100"/>
                                      </p:stCondLst>
                                      <p:childTnLst>
                                        <p:set>
                                          <p:cBhvr>
                                            <p:cTn id="22" dur="1" fill="hold">
                                              <p:stCondLst>
                                                <p:cond delay="0"/>
                                              </p:stCondLst>
                                            </p:cTn>
                                            <p:tgtEl>
                                              <p:spTgt spid="27"/>
                                            </p:tgtEl>
                                            <p:attrNameLst>
                                              <p:attrName>style.visibility</p:attrName>
                                            </p:attrNameLst>
                                          </p:cBhvr>
                                          <p:to>
                                            <p:strVal val="visible"/>
                                          </p:to>
                                        </p:set>
                                        <p:anim calcmode="lin" valueType="num" p14:bounceEnd="50000">
                                          <p:cBhvr additive="base">
                                            <p:cTn id="23" dur="1000" fill="hold"/>
                                            <p:tgtEl>
                                              <p:spTgt spid="27"/>
                                            </p:tgtEl>
                                            <p:attrNameLst>
                                              <p:attrName>ppt_x</p:attrName>
                                            </p:attrNameLst>
                                          </p:cBhvr>
                                          <p:tavLst>
                                            <p:tav tm="0">
                                              <p:val>
                                                <p:strVal val="#ppt_x"/>
                                              </p:val>
                                            </p:tav>
                                            <p:tav tm="100000">
                                              <p:val>
                                                <p:strVal val="#ppt_x"/>
                                              </p:val>
                                            </p:tav>
                                          </p:tavLst>
                                        </p:anim>
                                        <p:anim calcmode="lin" valueType="num" p14:bounceEnd="50000">
                                          <p:cBhvr additive="base">
                                            <p:cTn id="24" dur="1000" fill="hold"/>
                                            <p:tgtEl>
                                              <p:spTgt spid="27"/>
                                            </p:tgtEl>
                                            <p:attrNameLst>
                                              <p:attrName>ppt_y</p:attrName>
                                            </p:attrNameLst>
                                          </p:cBhvr>
                                          <p:tavLst>
                                            <p:tav tm="0">
                                              <p:val>
                                                <p:strVal val="0-#ppt_h/2"/>
                                              </p:val>
                                            </p:tav>
                                            <p:tav tm="100000">
                                              <p:val>
                                                <p:strVal val="#ppt_y"/>
                                              </p:val>
                                            </p:tav>
                                          </p:tavLst>
                                        </p:anim>
                                      </p:childTnLst>
                                    </p:cTn>
                                  </p:par>
                                  <p:par>
                                    <p:cTn id="25" presetID="2" presetClass="entr" presetSubtype="1" fill="hold" nodeType="withEffect" p14:presetBounceEnd="50000">
                                      <p:stCondLst>
                                        <p:cond delay="200"/>
                                      </p:stCondLst>
                                      <p:childTnLst>
                                        <p:set>
                                          <p:cBhvr>
                                            <p:cTn id="26" dur="1" fill="hold">
                                              <p:stCondLst>
                                                <p:cond delay="0"/>
                                              </p:stCondLst>
                                            </p:cTn>
                                            <p:tgtEl>
                                              <p:spTgt spid="31"/>
                                            </p:tgtEl>
                                            <p:attrNameLst>
                                              <p:attrName>style.visibility</p:attrName>
                                            </p:attrNameLst>
                                          </p:cBhvr>
                                          <p:to>
                                            <p:strVal val="visible"/>
                                          </p:to>
                                        </p:set>
                                        <p:anim calcmode="lin" valueType="num" p14:bounceEnd="50000">
                                          <p:cBhvr additive="base">
                                            <p:cTn id="27" dur="1000" fill="hold"/>
                                            <p:tgtEl>
                                              <p:spTgt spid="31"/>
                                            </p:tgtEl>
                                            <p:attrNameLst>
                                              <p:attrName>ppt_x</p:attrName>
                                            </p:attrNameLst>
                                          </p:cBhvr>
                                          <p:tavLst>
                                            <p:tav tm="0">
                                              <p:val>
                                                <p:strVal val="#ppt_x"/>
                                              </p:val>
                                            </p:tav>
                                            <p:tav tm="100000">
                                              <p:val>
                                                <p:strVal val="#ppt_x"/>
                                              </p:val>
                                            </p:tav>
                                          </p:tavLst>
                                        </p:anim>
                                        <p:anim calcmode="lin" valueType="num" p14:bounceEnd="50000">
                                          <p:cBhvr additive="base">
                                            <p:cTn id="28" dur="1000" fill="hold"/>
                                            <p:tgtEl>
                                              <p:spTgt spid="31"/>
                                            </p:tgtEl>
                                            <p:attrNameLst>
                                              <p:attrName>ppt_y</p:attrName>
                                            </p:attrNameLst>
                                          </p:cBhvr>
                                          <p:tavLst>
                                            <p:tav tm="0">
                                              <p:val>
                                                <p:strVal val="0-#ppt_h/2"/>
                                              </p:val>
                                            </p:tav>
                                            <p:tav tm="100000">
                                              <p:val>
                                                <p:strVal val="#ppt_y"/>
                                              </p:val>
                                            </p:tav>
                                          </p:tavLst>
                                        </p:anim>
                                      </p:childTnLst>
                                    </p:cTn>
                                  </p:par>
                                  <p:par>
                                    <p:cTn id="29" presetID="2" presetClass="entr" presetSubtype="1" fill="hold" nodeType="withEffect" p14:presetBounceEnd="50000">
                                      <p:stCondLst>
                                        <p:cond delay="300"/>
                                      </p:stCondLst>
                                      <p:childTnLst>
                                        <p:set>
                                          <p:cBhvr>
                                            <p:cTn id="30" dur="1" fill="hold">
                                              <p:stCondLst>
                                                <p:cond delay="0"/>
                                              </p:stCondLst>
                                            </p:cTn>
                                            <p:tgtEl>
                                              <p:spTgt spid="13"/>
                                            </p:tgtEl>
                                            <p:attrNameLst>
                                              <p:attrName>style.visibility</p:attrName>
                                            </p:attrNameLst>
                                          </p:cBhvr>
                                          <p:to>
                                            <p:strVal val="visible"/>
                                          </p:to>
                                        </p:set>
                                        <p:anim calcmode="lin" valueType="num" p14:bounceEnd="50000">
                                          <p:cBhvr additive="base">
                                            <p:cTn id="31" dur="1000" fill="hold"/>
                                            <p:tgtEl>
                                              <p:spTgt spid="13"/>
                                            </p:tgtEl>
                                            <p:attrNameLst>
                                              <p:attrName>ppt_x</p:attrName>
                                            </p:attrNameLst>
                                          </p:cBhvr>
                                          <p:tavLst>
                                            <p:tav tm="0">
                                              <p:val>
                                                <p:strVal val="#ppt_x"/>
                                              </p:val>
                                            </p:tav>
                                            <p:tav tm="100000">
                                              <p:val>
                                                <p:strVal val="#ppt_x"/>
                                              </p:val>
                                            </p:tav>
                                          </p:tavLst>
                                        </p:anim>
                                        <p:anim calcmode="lin" valueType="num" p14:bounceEnd="50000">
                                          <p:cBhvr additive="base">
                                            <p:cTn id="32" dur="1000" fill="hold"/>
                                            <p:tgtEl>
                                              <p:spTgt spid="13"/>
                                            </p:tgtEl>
                                            <p:attrNameLst>
                                              <p:attrName>ppt_y</p:attrName>
                                            </p:attrNameLst>
                                          </p:cBhvr>
                                          <p:tavLst>
                                            <p:tav tm="0">
                                              <p:val>
                                                <p:strVal val="0-#ppt_h/2"/>
                                              </p:val>
                                            </p:tav>
                                            <p:tav tm="100000">
                                              <p:val>
                                                <p:strVal val="#ppt_y"/>
                                              </p:val>
                                            </p:tav>
                                          </p:tavLst>
                                        </p:anim>
                                      </p:childTnLst>
                                    </p:cTn>
                                  </p:par>
                                  <p:par>
                                    <p:cTn id="33" presetID="2" presetClass="entr" presetSubtype="1" fill="hold" nodeType="withEffect" p14:presetBounceEnd="50000">
                                      <p:stCondLst>
                                        <p:cond delay="400"/>
                                      </p:stCondLst>
                                      <p:childTnLst>
                                        <p:set>
                                          <p:cBhvr>
                                            <p:cTn id="34" dur="1" fill="hold">
                                              <p:stCondLst>
                                                <p:cond delay="0"/>
                                              </p:stCondLst>
                                            </p:cTn>
                                            <p:tgtEl>
                                              <p:spTgt spid="16"/>
                                            </p:tgtEl>
                                            <p:attrNameLst>
                                              <p:attrName>style.visibility</p:attrName>
                                            </p:attrNameLst>
                                          </p:cBhvr>
                                          <p:to>
                                            <p:strVal val="visible"/>
                                          </p:to>
                                        </p:set>
                                        <p:anim calcmode="lin" valueType="num" p14:bounceEnd="50000">
                                          <p:cBhvr additive="base">
                                            <p:cTn id="35" dur="100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36" dur="1000" fill="hold"/>
                                            <p:tgtEl>
                                              <p:spTgt spid="16"/>
                                            </p:tgtEl>
                                            <p:attrNameLst>
                                              <p:attrName>ppt_y</p:attrName>
                                            </p:attrNameLst>
                                          </p:cBhvr>
                                          <p:tavLst>
                                            <p:tav tm="0">
                                              <p:val>
                                                <p:strVal val="0-#ppt_h/2"/>
                                              </p:val>
                                            </p:tav>
                                            <p:tav tm="100000">
                                              <p:val>
                                                <p:strVal val="#ppt_y"/>
                                              </p:val>
                                            </p:tav>
                                          </p:tavLst>
                                        </p:anim>
                                      </p:childTnLst>
                                    </p:cTn>
                                  </p:par>
                                  <p:par>
                                    <p:cTn id="37" presetID="2" presetClass="entr" presetSubtype="1" fill="hold" nodeType="withEffect" p14:presetBounceEnd="50000">
                                      <p:stCondLst>
                                        <p:cond delay="500"/>
                                      </p:stCondLst>
                                      <p:childTnLst>
                                        <p:set>
                                          <p:cBhvr>
                                            <p:cTn id="38" dur="1" fill="hold">
                                              <p:stCondLst>
                                                <p:cond delay="0"/>
                                              </p:stCondLst>
                                            </p:cTn>
                                            <p:tgtEl>
                                              <p:spTgt spid="19"/>
                                            </p:tgtEl>
                                            <p:attrNameLst>
                                              <p:attrName>style.visibility</p:attrName>
                                            </p:attrNameLst>
                                          </p:cBhvr>
                                          <p:to>
                                            <p:strVal val="visible"/>
                                          </p:to>
                                        </p:set>
                                        <p:anim calcmode="lin" valueType="num" p14:bounceEnd="50000">
                                          <p:cBhvr additive="base">
                                            <p:cTn id="39" dur="1000" fill="hold"/>
                                            <p:tgtEl>
                                              <p:spTgt spid="19"/>
                                            </p:tgtEl>
                                            <p:attrNameLst>
                                              <p:attrName>ppt_x</p:attrName>
                                            </p:attrNameLst>
                                          </p:cBhvr>
                                          <p:tavLst>
                                            <p:tav tm="0">
                                              <p:val>
                                                <p:strVal val="#ppt_x"/>
                                              </p:val>
                                            </p:tav>
                                            <p:tav tm="100000">
                                              <p:val>
                                                <p:strVal val="#ppt_x"/>
                                              </p:val>
                                            </p:tav>
                                          </p:tavLst>
                                        </p:anim>
                                        <p:anim calcmode="lin" valueType="num" p14:bounceEnd="50000">
                                          <p:cBhvr additive="base">
                                            <p:cTn id="40"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3" presetClass="entr" presetSubtype="528" fill="hold" grpId="0" nodeType="afterEffect">
                                      <p:stCondLst>
                                        <p:cond delay="0"/>
                                      </p:stCondLst>
                                      <p:iterate type="lt">
                                        <p:tmPct val="5000"/>
                                      </p:iterate>
                                      <p:childTnLst>
                                        <p:set>
                                          <p:cBhvr>
                                            <p:cTn id="12" dur="1" fill="hold">
                                              <p:stCondLst>
                                                <p:cond delay="0"/>
                                              </p:stCondLst>
                                            </p:cTn>
                                            <p:tgtEl>
                                              <p:spTgt spid="34"/>
                                            </p:tgtEl>
                                            <p:attrNameLst>
                                              <p:attrName>style.visibility</p:attrName>
                                            </p:attrNameLst>
                                          </p:cBhvr>
                                          <p:to>
                                            <p:strVal val="visible"/>
                                          </p:to>
                                        </p:set>
                                        <p:anim to="" calcmode="lin" valueType="num">
                                          <p:cBhvr>
                                            <p:cTn id="13"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14"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15"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16"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par>
                                    <p:cTn id="17" presetID="2" presetClass="entr" presetSubtype="1"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stCondLst>
                                        <p:cond delay="1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0-#ppt_h/2"/>
                                              </p:val>
                                            </p:tav>
                                            <p:tav tm="100000">
                                              <p:val>
                                                <p:strVal val="#ppt_y"/>
                                              </p:val>
                                            </p:tav>
                                          </p:tavLst>
                                        </p:anim>
                                      </p:childTnLst>
                                    </p:cTn>
                                  </p:par>
                                  <p:par>
                                    <p:cTn id="25" presetID="2" presetClass="entr" presetSubtype="1" fill="hold" nodeType="withEffect">
                                      <p:stCondLst>
                                        <p:cond delay="200"/>
                                      </p:stCondLst>
                                      <p:childTnLst>
                                        <p:set>
                                          <p:cBhvr>
                                            <p:cTn id="26" dur="1" fill="hold">
                                              <p:stCondLst>
                                                <p:cond delay="0"/>
                                              </p:stCondLst>
                                            </p:cTn>
                                            <p:tgtEl>
                                              <p:spTgt spid="31"/>
                                            </p:tgtEl>
                                            <p:attrNameLst>
                                              <p:attrName>style.visibility</p:attrName>
                                            </p:attrNameLst>
                                          </p:cBhvr>
                                          <p:to>
                                            <p:strVal val="visible"/>
                                          </p:to>
                                        </p:set>
                                        <p:anim calcmode="lin" valueType="num">
                                          <p:cBhvr additive="base">
                                            <p:cTn id="27" dur="1000" fill="hold"/>
                                            <p:tgtEl>
                                              <p:spTgt spid="31"/>
                                            </p:tgtEl>
                                            <p:attrNameLst>
                                              <p:attrName>ppt_x</p:attrName>
                                            </p:attrNameLst>
                                          </p:cBhvr>
                                          <p:tavLst>
                                            <p:tav tm="0">
                                              <p:val>
                                                <p:strVal val="#ppt_x"/>
                                              </p:val>
                                            </p:tav>
                                            <p:tav tm="100000">
                                              <p:val>
                                                <p:strVal val="#ppt_x"/>
                                              </p:val>
                                            </p:tav>
                                          </p:tavLst>
                                        </p:anim>
                                        <p:anim calcmode="lin" valueType="num">
                                          <p:cBhvr additive="base">
                                            <p:cTn id="28" dur="1000" fill="hold"/>
                                            <p:tgtEl>
                                              <p:spTgt spid="31"/>
                                            </p:tgtEl>
                                            <p:attrNameLst>
                                              <p:attrName>ppt_y</p:attrName>
                                            </p:attrNameLst>
                                          </p:cBhvr>
                                          <p:tavLst>
                                            <p:tav tm="0">
                                              <p:val>
                                                <p:strVal val="0-#ppt_h/2"/>
                                              </p:val>
                                            </p:tav>
                                            <p:tav tm="100000">
                                              <p:val>
                                                <p:strVal val="#ppt_y"/>
                                              </p:val>
                                            </p:tav>
                                          </p:tavLst>
                                        </p:anim>
                                      </p:childTnLst>
                                    </p:cTn>
                                  </p:par>
                                  <p:par>
                                    <p:cTn id="29" presetID="2" presetClass="entr" presetSubtype="1" fill="hold" nodeType="withEffect">
                                      <p:stCondLst>
                                        <p:cond delay="30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1000" fill="hold"/>
                                            <p:tgtEl>
                                              <p:spTgt spid="13"/>
                                            </p:tgtEl>
                                            <p:attrNameLst>
                                              <p:attrName>ppt_x</p:attrName>
                                            </p:attrNameLst>
                                          </p:cBhvr>
                                          <p:tavLst>
                                            <p:tav tm="0">
                                              <p:val>
                                                <p:strVal val="#ppt_x"/>
                                              </p:val>
                                            </p:tav>
                                            <p:tav tm="100000">
                                              <p:val>
                                                <p:strVal val="#ppt_x"/>
                                              </p:val>
                                            </p:tav>
                                          </p:tavLst>
                                        </p:anim>
                                        <p:anim calcmode="lin" valueType="num">
                                          <p:cBhvr additive="base">
                                            <p:cTn id="32" dur="1000" fill="hold"/>
                                            <p:tgtEl>
                                              <p:spTgt spid="13"/>
                                            </p:tgtEl>
                                            <p:attrNameLst>
                                              <p:attrName>ppt_y</p:attrName>
                                            </p:attrNameLst>
                                          </p:cBhvr>
                                          <p:tavLst>
                                            <p:tav tm="0">
                                              <p:val>
                                                <p:strVal val="0-#ppt_h/2"/>
                                              </p:val>
                                            </p:tav>
                                            <p:tav tm="100000">
                                              <p:val>
                                                <p:strVal val="#ppt_y"/>
                                              </p:val>
                                            </p:tav>
                                          </p:tavLst>
                                        </p:anim>
                                      </p:childTnLst>
                                    </p:cTn>
                                  </p:par>
                                  <p:par>
                                    <p:cTn id="33" presetID="2" presetClass="entr" presetSubtype="1" fill="hold" nodeType="withEffect">
                                      <p:stCondLst>
                                        <p:cond delay="40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1000" fill="hold"/>
                                            <p:tgtEl>
                                              <p:spTgt spid="16"/>
                                            </p:tgtEl>
                                            <p:attrNameLst>
                                              <p:attrName>ppt_x</p:attrName>
                                            </p:attrNameLst>
                                          </p:cBhvr>
                                          <p:tavLst>
                                            <p:tav tm="0">
                                              <p:val>
                                                <p:strVal val="#ppt_x"/>
                                              </p:val>
                                            </p:tav>
                                            <p:tav tm="100000">
                                              <p:val>
                                                <p:strVal val="#ppt_x"/>
                                              </p:val>
                                            </p:tav>
                                          </p:tavLst>
                                        </p:anim>
                                        <p:anim calcmode="lin" valueType="num">
                                          <p:cBhvr additive="base">
                                            <p:cTn id="36" dur="1000" fill="hold"/>
                                            <p:tgtEl>
                                              <p:spTgt spid="16"/>
                                            </p:tgtEl>
                                            <p:attrNameLst>
                                              <p:attrName>ppt_y</p:attrName>
                                            </p:attrNameLst>
                                          </p:cBhvr>
                                          <p:tavLst>
                                            <p:tav tm="0">
                                              <p:val>
                                                <p:strVal val="0-#ppt_h/2"/>
                                              </p:val>
                                            </p:tav>
                                            <p:tav tm="100000">
                                              <p:val>
                                                <p:strVal val="#ppt_y"/>
                                              </p:val>
                                            </p:tav>
                                          </p:tavLst>
                                        </p:anim>
                                      </p:childTnLst>
                                    </p:cTn>
                                  </p:par>
                                  <p:par>
                                    <p:cTn id="37" presetID="2" presetClass="entr" presetSubtype="1" fill="hold" nodeType="withEffect">
                                      <p:stCondLst>
                                        <p:cond delay="50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1000" fill="hold"/>
                                            <p:tgtEl>
                                              <p:spTgt spid="19"/>
                                            </p:tgtEl>
                                            <p:attrNameLst>
                                              <p:attrName>ppt_x</p:attrName>
                                            </p:attrNameLst>
                                          </p:cBhvr>
                                          <p:tavLst>
                                            <p:tav tm="0">
                                              <p:val>
                                                <p:strVal val="#ppt_x"/>
                                              </p:val>
                                            </p:tav>
                                            <p:tav tm="100000">
                                              <p:val>
                                                <p:strVal val="#ppt_x"/>
                                              </p:val>
                                            </p:tav>
                                          </p:tavLst>
                                        </p:anim>
                                        <p:anim calcmode="lin" valueType="num">
                                          <p:cBhvr additive="base">
                                            <p:cTn id="40"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23"/>
          <p:cNvGrpSpPr/>
          <p:nvPr/>
        </p:nvGrpSpPr>
        <p:grpSpPr>
          <a:xfrm>
            <a:off x="4222445" y="796672"/>
            <a:ext cx="818464" cy="818464"/>
            <a:chOff x="2988735" y="1673093"/>
            <a:chExt cx="1219200" cy="1219200"/>
          </a:xfrm>
        </p:grpSpPr>
        <p:sp>
          <p:nvSpPr>
            <p:cNvPr id="25" name="椭圆 24"/>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6" name="文本框 25"/>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p>
          </p:txBody>
        </p:sp>
      </p:grpSp>
      <p:grpSp>
        <p:nvGrpSpPr>
          <p:cNvPr id="3" name="组合 26"/>
          <p:cNvGrpSpPr/>
          <p:nvPr/>
        </p:nvGrpSpPr>
        <p:grpSpPr>
          <a:xfrm>
            <a:off x="4951863" y="796672"/>
            <a:ext cx="818464" cy="818464"/>
            <a:chOff x="2988735" y="1673093"/>
            <a:chExt cx="1219200" cy="1219200"/>
          </a:xfrm>
        </p:grpSpPr>
        <p:sp>
          <p:nvSpPr>
            <p:cNvPr id="28" name="椭圆 27"/>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0" name="文本框 29"/>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4" name="组合 30"/>
          <p:cNvGrpSpPr/>
          <p:nvPr/>
        </p:nvGrpSpPr>
        <p:grpSpPr>
          <a:xfrm>
            <a:off x="5681281" y="796672"/>
            <a:ext cx="818464" cy="818464"/>
            <a:chOff x="2988735" y="1673093"/>
            <a:chExt cx="1219200" cy="1219200"/>
          </a:xfrm>
        </p:grpSpPr>
        <p:sp>
          <p:nvSpPr>
            <p:cNvPr id="32" name="椭圆 31"/>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3" name="文本框 32"/>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p>
          </p:txBody>
        </p:sp>
      </p:grpSp>
      <p:grpSp>
        <p:nvGrpSpPr>
          <p:cNvPr id="5" name="组合 12">
            <a:extLst>
              <a:ext uri="{FF2B5EF4-FFF2-40B4-BE49-F238E27FC236}">
                <a16:creationId xmlns:a16="http://schemas.microsoft.com/office/drawing/2014/main" xmlns="" id="{DF4A84D5-33B0-4794-AADE-1808783AECFB}"/>
              </a:ext>
            </a:extLst>
          </p:cNvPr>
          <p:cNvGrpSpPr/>
          <p:nvPr/>
        </p:nvGrpSpPr>
        <p:grpSpPr>
          <a:xfrm>
            <a:off x="6410699" y="796672"/>
            <a:ext cx="818464" cy="818464"/>
            <a:chOff x="2988735" y="1673093"/>
            <a:chExt cx="1219200" cy="1219200"/>
          </a:xfrm>
        </p:grpSpPr>
        <p:sp>
          <p:nvSpPr>
            <p:cNvPr id="14" name="椭圆 13">
              <a:extLst>
                <a:ext uri="{FF2B5EF4-FFF2-40B4-BE49-F238E27FC236}">
                  <a16:creationId xmlns:a16="http://schemas.microsoft.com/office/drawing/2014/main" xmlns="" id="{0FDC287C-D2BF-4C71-9A6A-79D93529CA73}"/>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5" name="文本框 14">
              <a:extLst>
                <a:ext uri="{FF2B5EF4-FFF2-40B4-BE49-F238E27FC236}">
                  <a16:creationId xmlns:a16="http://schemas.microsoft.com/office/drawing/2014/main" xmlns="" id="{04DCD3FE-F35C-4B9E-B35E-6C82A09E7F55}"/>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6" name="组合 15">
            <a:extLst>
              <a:ext uri="{FF2B5EF4-FFF2-40B4-BE49-F238E27FC236}">
                <a16:creationId xmlns:a16="http://schemas.microsoft.com/office/drawing/2014/main" xmlns="" id="{AD3E127F-8846-440A-9BA5-3E16763E1FB9}"/>
              </a:ext>
            </a:extLst>
          </p:cNvPr>
          <p:cNvGrpSpPr/>
          <p:nvPr/>
        </p:nvGrpSpPr>
        <p:grpSpPr>
          <a:xfrm>
            <a:off x="7140117" y="796672"/>
            <a:ext cx="818464" cy="818464"/>
            <a:chOff x="2988735" y="1673093"/>
            <a:chExt cx="1219200" cy="1219200"/>
          </a:xfrm>
        </p:grpSpPr>
        <p:sp>
          <p:nvSpPr>
            <p:cNvPr id="17" name="椭圆 16">
              <a:extLst>
                <a:ext uri="{FF2B5EF4-FFF2-40B4-BE49-F238E27FC236}">
                  <a16:creationId xmlns:a16="http://schemas.microsoft.com/office/drawing/2014/main" xmlns="" id="{DAA7FCDE-7C12-47F5-B0F3-D6988CBB1002}"/>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8" name="文本框 17">
              <a:extLst>
                <a:ext uri="{FF2B5EF4-FFF2-40B4-BE49-F238E27FC236}">
                  <a16:creationId xmlns:a16="http://schemas.microsoft.com/office/drawing/2014/main" xmlns="" id="{06B09095-F5B8-43BD-B837-521010EE0F04}"/>
                </a:ext>
              </a:extLst>
            </p:cNvPr>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p>
          </p:txBody>
        </p:sp>
      </p:grpSp>
      <p:grpSp>
        <p:nvGrpSpPr>
          <p:cNvPr id="7" name="组合 18">
            <a:extLst>
              <a:ext uri="{FF2B5EF4-FFF2-40B4-BE49-F238E27FC236}">
                <a16:creationId xmlns:a16="http://schemas.microsoft.com/office/drawing/2014/main" xmlns="" id="{FC3586C4-5A46-4F1E-930C-07F02F90760C}"/>
              </a:ext>
            </a:extLst>
          </p:cNvPr>
          <p:cNvGrpSpPr/>
          <p:nvPr/>
        </p:nvGrpSpPr>
        <p:grpSpPr>
          <a:xfrm>
            <a:off x="7869535" y="796672"/>
            <a:ext cx="818464" cy="818464"/>
            <a:chOff x="2988735" y="1673093"/>
            <a:chExt cx="1219200" cy="1219200"/>
          </a:xfrm>
        </p:grpSpPr>
        <p:sp>
          <p:nvSpPr>
            <p:cNvPr id="20" name="椭圆 19">
              <a:extLst>
                <a:ext uri="{FF2B5EF4-FFF2-40B4-BE49-F238E27FC236}">
                  <a16:creationId xmlns:a16="http://schemas.microsoft.com/office/drawing/2014/main" xmlns="" id="{A0628CEE-DAAC-4300-8887-2F05A53AB50F}"/>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1" name="文本框 20">
              <a:extLst>
                <a:ext uri="{FF2B5EF4-FFF2-40B4-BE49-F238E27FC236}">
                  <a16:creationId xmlns:a16="http://schemas.microsoft.com/office/drawing/2014/main" xmlns="" id="{7F957B20-9279-4C91-BD2D-A3B5D54EB21A}"/>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p>
          </p:txBody>
        </p:sp>
      </p:grpSp>
      <p:sp>
        <p:nvSpPr>
          <p:cNvPr id="23" name="文本框 22">
            <a:extLst>
              <a:ext uri="{FF2B5EF4-FFF2-40B4-BE49-F238E27FC236}">
                <a16:creationId xmlns:a16="http://schemas.microsoft.com/office/drawing/2014/main" xmlns="" id="{26B13192-3C33-4F99-93D7-B600BEE4C9FC}"/>
              </a:ext>
            </a:extLst>
          </p:cNvPr>
          <p:cNvSpPr txBox="1"/>
          <p:nvPr/>
        </p:nvSpPr>
        <p:spPr>
          <a:xfrm>
            <a:off x="2756967" y="1816125"/>
            <a:ext cx="7366120" cy="661848"/>
          </a:xfrm>
          <a:prstGeom prst="rect">
            <a:avLst/>
          </a:prstGeom>
          <a:noFill/>
        </p:spPr>
        <p:txBody>
          <a:bodyPr wrap="none" rtlCol="0">
            <a:spAutoFit/>
            <a:scene3d>
              <a:camera prst="orthographicFront"/>
              <a:lightRig rig="threePt" dir="t"/>
            </a:scene3d>
            <a:sp3d contourW="12700"/>
          </a:bodyPr>
          <a:lstStyle/>
          <a:p>
            <a:pPr algn="ctr">
              <a:lnSpc>
                <a:spcPct val="150000"/>
              </a:lnSpc>
            </a:pPr>
            <a:r>
              <a:rPr lang="zh-CN" altLang="en-US" sz="2800" b="1" dirty="0" smtClean="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（二）苯</a:t>
            </a:r>
            <a:r>
              <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甲酸</a:t>
            </a:r>
            <a:r>
              <a:rPr lang="zh-CN" altLang="en-US" sz="2800" b="1" dirty="0" smtClean="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、乙</a:t>
            </a:r>
            <a:r>
              <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酸乙酯的红外光谱定性分析</a:t>
            </a:r>
          </a:p>
        </p:txBody>
      </p:sp>
    </p:spTree>
    <p:extLst>
      <p:ext uri="{BB962C8B-B14F-4D97-AF65-F5344CB8AC3E}">
        <p14:creationId xmlns:p14="http://schemas.microsoft.com/office/powerpoint/2010/main" xmlns="" val="3369547005"/>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1000" fill="hold"/>
                                        <p:tgtEl>
                                          <p:spTgt spid="2"/>
                                        </p:tgtEl>
                                        <p:attrNameLst>
                                          <p:attrName>ppt_x</p:attrName>
                                        </p:attrNameLst>
                                      </p:cBhvr>
                                      <p:tavLst>
                                        <p:tav tm="0">
                                          <p:val>
                                            <p:strVal val="#ppt_x"/>
                                          </p:val>
                                        </p:tav>
                                        <p:tav tm="100000">
                                          <p:val>
                                            <p:strVal val="#ppt_x"/>
                                          </p:val>
                                        </p:tav>
                                      </p:tavLst>
                                    </p:anim>
                                    <p:anim calcmode="lin" valueType="num">
                                      <p:cBhvr additive="base">
                                        <p:cTn id="13" dur="1000" fill="hold"/>
                                        <p:tgtEl>
                                          <p:spTgt spid="2"/>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stCondLst>
                                    <p:cond delay="10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1000" fill="hold"/>
                                        <p:tgtEl>
                                          <p:spTgt spid="3"/>
                                        </p:tgtEl>
                                        <p:attrNameLst>
                                          <p:attrName>ppt_x</p:attrName>
                                        </p:attrNameLst>
                                      </p:cBhvr>
                                      <p:tavLst>
                                        <p:tav tm="0">
                                          <p:val>
                                            <p:strVal val="#ppt_x"/>
                                          </p:val>
                                        </p:tav>
                                        <p:tav tm="100000">
                                          <p:val>
                                            <p:strVal val="#ppt_x"/>
                                          </p:val>
                                        </p:tav>
                                      </p:tavLst>
                                    </p:anim>
                                    <p:anim calcmode="lin" valueType="num">
                                      <p:cBhvr additive="base">
                                        <p:cTn id="17" dur="1000" fill="hold"/>
                                        <p:tgtEl>
                                          <p:spTgt spid="3"/>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stCondLst>
                                    <p:cond delay="2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ppt_x"/>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stCondLst>
                                    <p:cond delay="30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1000" fill="hold"/>
                                        <p:tgtEl>
                                          <p:spTgt spid="5"/>
                                        </p:tgtEl>
                                        <p:attrNameLst>
                                          <p:attrName>ppt_x</p:attrName>
                                        </p:attrNameLst>
                                      </p:cBhvr>
                                      <p:tavLst>
                                        <p:tav tm="0">
                                          <p:val>
                                            <p:strVal val="#ppt_x"/>
                                          </p:val>
                                        </p:tav>
                                        <p:tav tm="100000">
                                          <p:val>
                                            <p:strVal val="#ppt_x"/>
                                          </p:val>
                                        </p:tav>
                                      </p:tavLst>
                                    </p:anim>
                                    <p:anim calcmode="lin" valueType="num">
                                      <p:cBhvr additive="base">
                                        <p:cTn id="25" dur="1000" fill="hold"/>
                                        <p:tgtEl>
                                          <p:spTgt spid="5"/>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stCondLst>
                                    <p:cond delay="40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1000" fill="hold"/>
                                        <p:tgtEl>
                                          <p:spTgt spid="6"/>
                                        </p:tgtEl>
                                        <p:attrNameLst>
                                          <p:attrName>ppt_x</p:attrName>
                                        </p:attrNameLst>
                                      </p:cBhvr>
                                      <p:tavLst>
                                        <p:tav tm="0">
                                          <p:val>
                                            <p:strVal val="#ppt_x"/>
                                          </p:val>
                                        </p:tav>
                                        <p:tav tm="100000">
                                          <p:val>
                                            <p:strVal val="#ppt_x"/>
                                          </p:val>
                                        </p:tav>
                                      </p:tavLst>
                                    </p:anim>
                                    <p:anim calcmode="lin" valueType="num">
                                      <p:cBhvr additive="base">
                                        <p:cTn id="29" dur="1000" fill="hold"/>
                                        <p:tgtEl>
                                          <p:spTgt spid="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stCondLst>
                                    <p:cond delay="50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1000" fill="hold"/>
                                        <p:tgtEl>
                                          <p:spTgt spid="7"/>
                                        </p:tgtEl>
                                        <p:attrNameLst>
                                          <p:attrName>ppt_x</p:attrName>
                                        </p:attrNameLst>
                                      </p:cBhvr>
                                      <p:tavLst>
                                        <p:tav tm="0">
                                          <p:val>
                                            <p:strVal val="#ppt_x"/>
                                          </p:val>
                                        </p:tav>
                                        <p:tav tm="100000">
                                          <p:val>
                                            <p:strVal val="#ppt_x"/>
                                          </p:val>
                                        </p:tav>
                                      </p:tavLst>
                                    </p:anim>
                                    <p:anim calcmode="lin" valueType="num">
                                      <p:cBhvr additive="base">
                                        <p:cTn id="33" dur="1000" fill="hold"/>
                                        <p:tgtEl>
                                          <p:spTgt spid="7"/>
                                        </p:tgtEl>
                                        <p:attrNameLst>
                                          <p:attrName>ppt_y</p:attrName>
                                        </p:attrNameLst>
                                      </p:cBhvr>
                                      <p:tavLst>
                                        <p:tav tm="0">
                                          <p:val>
                                            <p:strVal val="0-#ppt_h/2"/>
                                          </p:val>
                                        </p:tav>
                                        <p:tav tm="100000">
                                          <p:val>
                                            <p:strVal val="#ppt_y"/>
                                          </p:val>
                                        </p:tav>
                                      </p:tavLst>
                                    </p:anim>
                                  </p:childTnLst>
                                </p:cTn>
                              </p:par>
                            </p:childTnLst>
                          </p:cTn>
                        </p:par>
                        <p:par>
                          <p:cTn id="34" fill="hold">
                            <p:stCondLst>
                              <p:cond delay="1500"/>
                            </p:stCondLst>
                            <p:childTnLst>
                              <p:par>
                                <p:cTn id="35" presetID="23" presetClass="entr" presetSubtype="528" fill="hold" grpId="0" nodeType="afterEffect">
                                  <p:stCondLst>
                                    <p:cond delay="0"/>
                                  </p:stCondLst>
                                  <p:iterate type="lt">
                                    <p:tmPct val="5000"/>
                                  </p:iterate>
                                  <p:childTnLst>
                                    <p:set>
                                      <p:cBhvr>
                                        <p:cTn id="36" dur="1" fill="hold">
                                          <p:stCondLst>
                                            <p:cond delay="0"/>
                                          </p:stCondLst>
                                        </p:cTn>
                                        <p:tgtEl>
                                          <p:spTgt spid="23"/>
                                        </p:tgtEl>
                                        <p:attrNameLst>
                                          <p:attrName>style.visibility</p:attrName>
                                        </p:attrNameLst>
                                      </p:cBhvr>
                                      <p:to>
                                        <p:strVal val="visible"/>
                                      </p:to>
                                    </p:set>
                                    <p:anim to="" calcmode="lin" valueType="num">
                                      <p:cBhvr>
                                        <p:cTn id="37" dur="700" fill="hold">
                                          <p:stCondLst>
                                            <p:cond delay="0"/>
                                          </p:stCondLst>
                                        </p:cTn>
                                        <p:tgtEl>
                                          <p:spTgt spid="23"/>
                                        </p:tgtEl>
                                        <p:attrNameLst>
                                          <p:attrName>ppt_x</p:attrName>
                                        </p:attrNameLst>
                                      </p:cBhvr>
                                      <p:tavLst>
                                        <p:tav tm="0" fmla="#ppt_x+(8/9)*(#ppt_x-0.5)*((1.5-1.5*$)^2-(1.5-1.5*$)^3)">
                                          <p:val>
                                            <p:fltVal val="0"/>
                                          </p:val>
                                        </p:tav>
                                        <p:tav tm="100000">
                                          <p:val>
                                            <p:fltVal val="1"/>
                                          </p:val>
                                        </p:tav>
                                      </p:tavLst>
                                    </p:anim>
                                    <p:anim to="" calcmode="lin" valueType="num">
                                      <p:cBhvr>
                                        <p:cTn id="38" dur="700" fill="hold">
                                          <p:stCondLst>
                                            <p:cond delay="0"/>
                                          </p:stCondLst>
                                        </p:cTn>
                                        <p:tgtEl>
                                          <p:spTgt spid="23"/>
                                        </p:tgtEl>
                                        <p:attrNameLst>
                                          <p:attrName>ppt_y</p:attrName>
                                        </p:attrNameLst>
                                      </p:cBhvr>
                                      <p:tavLst>
                                        <p:tav tm="0" fmla="#ppt_y+(8/9)*(#ppt_y-0.5)*((1.5-1.5*$)^2-(1.5-1.5*$)^3)">
                                          <p:val>
                                            <p:fltVal val="0"/>
                                          </p:val>
                                        </p:tav>
                                        <p:tav tm="100000">
                                          <p:val>
                                            <p:fltVal val="1"/>
                                          </p:val>
                                        </p:tav>
                                      </p:tavLst>
                                    </p:anim>
                                    <p:anim to="" calcmode="lin" valueType="num">
                                      <p:cBhvr>
                                        <p:cTn id="39" dur="700" fill="hold">
                                          <p:stCondLst>
                                            <p:cond delay="0"/>
                                          </p:stCondLst>
                                        </p:cTn>
                                        <p:tgtEl>
                                          <p:spTgt spid="23"/>
                                        </p:tgtEl>
                                        <p:attrNameLst>
                                          <p:attrName>ppt_w</p:attrName>
                                        </p:attrNameLst>
                                      </p:cBhvr>
                                      <p:tavLst>
                                        <p:tav tm="0" fmla="#ppt_w+(8/9)*(#ppt_w-0)*((1.5-1.5*$)^2-(1.5-1.5*$)^3)">
                                          <p:val>
                                            <p:fltVal val="0"/>
                                          </p:val>
                                        </p:tav>
                                        <p:tav tm="100000">
                                          <p:val>
                                            <p:fltVal val="1"/>
                                          </p:val>
                                        </p:tav>
                                      </p:tavLst>
                                    </p:anim>
                                    <p:anim to="" calcmode="lin" valueType="num">
                                      <p:cBhvr>
                                        <p:cTn id="40" dur="700" fill="hold">
                                          <p:stCondLst>
                                            <p:cond delay="0"/>
                                          </p:stCondLst>
                                        </p:cTn>
                                        <p:tgtEl>
                                          <p:spTgt spid="23"/>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23"/>
          <p:cNvGrpSpPr/>
          <p:nvPr/>
        </p:nvGrpSpPr>
        <p:grpSpPr>
          <a:xfrm>
            <a:off x="4222445" y="796672"/>
            <a:ext cx="818464" cy="818464"/>
            <a:chOff x="2988735" y="1673093"/>
            <a:chExt cx="1219200" cy="1219200"/>
          </a:xfrm>
        </p:grpSpPr>
        <p:sp>
          <p:nvSpPr>
            <p:cNvPr id="25" name="椭圆 24"/>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6" name="文本框 25"/>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p>
          </p:txBody>
        </p:sp>
      </p:grpSp>
      <p:grpSp>
        <p:nvGrpSpPr>
          <p:cNvPr id="3" name="组合 26"/>
          <p:cNvGrpSpPr/>
          <p:nvPr/>
        </p:nvGrpSpPr>
        <p:grpSpPr>
          <a:xfrm>
            <a:off x="4951863" y="796672"/>
            <a:ext cx="818464" cy="818464"/>
            <a:chOff x="2988735" y="1673093"/>
            <a:chExt cx="1219200" cy="1219200"/>
          </a:xfrm>
        </p:grpSpPr>
        <p:sp>
          <p:nvSpPr>
            <p:cNvPr id="28" name="椭圆 27"/>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0" name="文本框 29"/>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4" name="组合 30"/>
          <p:cNvGrpSpPr/>
          <p:nvPr/>
        </p:nvGrpSpPr>
        <p:grpSpPr>
          <a:xfrm>
            <a:off x="5681281" y="796672"/>
            <a:ext cx="818464" cy="818464"/>
            <a:chOff x="2988735" y="1673093"/>
            <a:chExt cx="1219200" cy="1219200"/>
          </a:xfrm>
        </p:grpSpPr>
        <p:sp>
          <p:nvSpPr>
            <p:cNvPr id="32" name="椭圆 31"/>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3" name="文本框 32"/>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p>
          </p:txBody>
        </p:sp>
      </p:grpSp>
      <p:grpSp>
        <p:nvGrpSpPr>
          <p:cNvPr id="5" name="组合 12">
            <a:extLst>
              <a:ext uri="{FF2B5EF4-FFF2-40B4-BE49-F238E27FC236}">
                <a16:creationId xmlns:a16="http://schemas.microsoft.com/office/drawing/2014/main" xmlns="" id="{DF4A84D5-33B0-4794-AADE-1808783AECFB}"/>
              </a:ext>
            </a:extLst>
          </p:cNvPr>
          <p:cNvGrpSpPr/>
          <p:nvPr/>
        </p:nvGrpSpPr>
        <p:grpSpPr>
          <a:xfrm>
            <a:off x="6410699" y="796672"/>
            <a:ext cx="818464" cy="818464"/>
            <a:chOff x="2988735" y="1673093"/>
            <a:chExt cx="1219200" cy="1219200"/>
          </a:xfrm>
        </p:grpSpPr>
        <p:sp>
          <p:nvSpPr>
            <p:cNvPr id="14" name="椭圆 13">
              <a:extLst>
                <a:ext uri="{FF2B5EF4-FFF2-40B4-BE49-F238E27FC236}">
                  <a16:creationId xmlns:a16="http://schemas.microsoft.com/office/drawing/2014/main" xmlns="" id="{0FDC287C-D2BF-4C71-9A6A-79D93529CA73}"/>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5" name="文本框 14">
              <a:extLst>
                <a:ext uri="{FF2B5EF4-FFF2-40B4-BE49-F238E27FC236}">
                  <a16:creationId xmlns:a16="http://schemas.microsoft.com/office/drawing/2014/main" xmlns="" id="{04DCD3FE-F35C-4B9E-B35E-6C82A09E7F55}"/>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6" name="组合 15">
            <a:extLst>
              <a:ext uri="{FF2B5EF4-FFF2-40B4-BE49-F238E27FC236}">
                <a16:creationId xmlns:a16="http://schemas.microsoft.com/office/drawing/2014/main" xmlns="" id="{AD3E127F-8846-440A-9BA5-3E16763E1FB9}"/>
              </a:ext>
            </a:extLst>
          </p:cNvPr>
          <p:cNvGrpSpPr/>
          <p:nvPr/>
        </p:nvGrpSpPr>
        <p:grpSpPr>
          <a:xfrm>
            <a:off x="7140117" y="796672"/>
            <a:ext cx="818464" cy="818464"/>
            <a:chOff x="2988735" y="1673093"/>
            <a:chExt cx="1219200" cy="1219200"/>
          </a:xfrm>
        </p:grpSpPr>
        <p:sp>
          <p:nvSpPr>
            <p:cNvPr id="17" name="椭圆 16">
              <a:extLst>
                <a:ext uri="{FF2B5EF4-FFF2-40B4-BE49-F238E27FC236}">
                  <a16:creationId xmlns:a16="http://schemas.microsoft.com/office/drawing/2014/main" xmlns="" id="{DAA7FCDE-7C12-47F5-B0F3-D6988CBB1002}"/>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8" name="文本框 17">
              <a:extLst>
                <a:ext uri="{FF2B5EF4-FFF2-40B4-BE49-F238E27FC236}">
                  <a16:creationId xmlns:a16="http://schemas.microsoft.com/office/drawing/2014/main" xmlns="" id="{06B09095-F5B8-43BD-B837-521010EE0F04}"/>
                </a:ext>
              </a:extLst>
            </p:cNvPr>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p>
          </p:txBody>
        </p:sp>
      </p:grpSp>
      <p:grpSp>
        <p:nvGrpSpPr>
          <p:cNvPr id="7" name="组合 18">
            <a:extLst>
              <a:ext uri="{FF2B5EF4-FFF2-40B4-BE49-F238E27FC236}">
                <a16:creationId xmlns:a16="http://schemas.microsoft.com/office/drawing/2014/main" xmlns="" id="{FC3586C4-5A46-4F1E-930C-07F02F90760C}"/>
              </a:ext>
            </a:extLst>
          </p:cNvPr>
          <p:cNvGrpSpPr/>
          <p:nvPr/>
        </p:nvGrpSpPr>
        <p:grpSpPr>
          <a:xfrm>
            <a:off x="7869535" y="796672"/>
            <a:ext cx="818464" cy="818464"/>
            <a:chOff x="2988735" y="1673093"/>
            <a:chExt cx="1219200" cy="1219200"/>
          </a:xfrm>
        </p:grpSpPr>
        <p:sp>
          <p:nvSpPr>
            <p:cNvPr id="20" name="椭圆 19">
              <a:extLst>
                <a:ext uri="{FF2B5EF4-FFF2-40B4-BE49-F238E27FC236}">
                  <a16:creationId xmlns:a16="http://schemas.microsoft.com/office/drawing/2014/main" xmlns="" id="{A0628CEE-DAAC-4300-8887-2F05A53AB50F}"/>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1" name="文本框 20">
              <a:extLst>
                <a:ext uri="{FF2B5EF4-FFF2-40B4-BE49-F238E27FC236}">
                  <a16:creationId xmlns:a16="http://schemas.microsoft.com/office/drawing/2014/main" xmlns="" id="{7F957B20-9279-4C91-BD2D-A3B5D54EB21A}"/>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p>
          </p:txBody>
        </p:sp>
      </p:grpSp>
      <p:sp>
        <p:nvSpPr>
          <p:cNvPr id="23" name="文本框 22">
            <a:extLst>
              <a:ext uri="{FF2B5EF4-FFF2-40B4-BE49-F238E27FC236}">
                <a16:creationId xmlns:a16="http://schemas.microsoft.com/office/drawing/2014/main" xmlns="" id="{26B13192-3C33-4F99-93D7-B600BEE4C9FC}"/>
              </a:ext>
            </a:extLst>
          </p:cNvPr>
          <p:cNvSpPr txBox="1"/>
          <p:nvPr/>
        </p:nvSpPr>
        <p:spPr>
          <a:xfrm>
            <a:off x="2781559" y="1888133"/>
            <a:ext cx="7366120" cy="738664"/>
          </a:xfrm>
          <a:prstGeom prst="rect">
            <a:avLst/>
          </a:prstGeom>
          <a:noFill/>
        </p:spPr>
        <p:txBody>
          <a:bodyPr wrap="none" rtlCol="0">
            <a:spAutoFit/>
            <a:scene3d>
              <a:camera prst="orthographicFront"/>
              <a:lightRig rig="threePt" dir="t"/>
            </a:scene3d>
            <a:sp3d contourW="12700"/>
          </a:bodyPr>
          <a:lstStyle/>
          <a:p>
            <a:pPr algn="ctr">
              <a:lnSpc>
                <a:spcPct val="150000"/>
              </a:lnSpc>
            </a:pPr>
            <a:r>
              <a:rPr lang="zh-CN" altLang="en-US" sz="2800" b="1" dirty="0" smtClean="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（二）苯</a:t>
            </a:r>
            <a:r>
              <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甲酸</a:t>
            </a:r>
            <a:r>
              <a:rPr lang="zh-CN" altLang="en-US" sz="2800" b="1" dirty="0" smtClean="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、乙</a:t>
            </a:r>
            <a:r>
              <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酸乙酯的红外光谱定性分析</a:t>
            </a:r>
          </a:p>
        </p:txBody>
      </p:sp>
    </p:spTree>
    <p:extLst>
      <p:ext uri="{BB962C8B-B14F-4D97-AF65-F5344CB8AC3E}">
        <p14:creationId xmlns:p14="http://schemas.microsoft.com/office/powerpoint/2010/main" xmlns="" val="3369547005"/>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1000" fill="hold"/>
                                        <p:tgtEl>
                                          <p:spTgt spid="2"/>
                                        </p:tgtEl>
                                        <p:attrNameLst>
                                          <p:attrName>ppt_x</p:attrName>
                                        </p:attrNameLst>
                                      </p:cBhvr>
                                      <p:tavLst>
                                        <p:tav tm="0">
                                          <p:val>
                                            <p:strVal val="#ppt_x"/>
                                          </p:val>
                                        </p:tav>
                                        <p:tav tm="100000">
                                          <p:val>
                                            <p:strVal val="#ppt_x"/>
                                          </p:val>
                                        </p:tav>
                                      </p:tavLst>
                                    </p:anim>
                                    <p:anim calcmode="lin" valueType="num">
                                      <p:cBhvr additive="base">
                                        <p:cTn id="13" dur="1000" fill="hold"/>
                                        <p:tgtEl>
                                          <p:spTgt spid="2"/>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stCondLst>
                                    <p:cond delay="10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1000" fill="hold"/>
                                        <p:tgtEl>
                                          <p:spTgt spid="3"/>
                                        </p:tgtEl>
                                        <p:attrNameLst>
                                          <p:attrName>ppt_x</p:attrName>
                                        </p:attrNameLst>
                                      </p:cBhvr>
                                      <p:tavLst>
                                        <p:tav tm="0">
                                          <p:val>
                                            <p:strVal val="#ppt_x"/>
                                          </p:val>
                                        </p:tav>
                                        <p:tav tm="100000">
                                          <p:val>
                                            <p:strVal val="#ppt_x"/>
                                          </p:val>
                                        </p:tav>
                                      </p:tavLst>
                                    </p:anim>
                                    <p:anim calcmode="lin" valueType="num">
                                      <p:cBhvr additive="base">
                                        <p:cTn id="17" dur="1000" fill="hold"/>
                                        <p:tgtEl>
                                          <p:spTgt spid="3"/>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stCondLst>
                                    <p:cond delay="20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ppt_x"/>
                                          </p:val>
                                        </p:tav>
                                        <p:tav tm="100000">
                                          <p:val>
                                            <p:strVal val="#ppt_x"/>
                                          </p:val>
                                        </p:tav>
                                      </p:tavLst>
                                    </p:anim>
                                    <p:anim calcmode="lin" valueType="num">
                                      <p:cBhvr additive="base">
                                        <p:cTn id="21" dur="1000" fill="hold"/>
                                        <p:tgtEl>
                                          <p:spTgt spid="4"/>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stCondLst>
                                    <p:cond delay="30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1000" fill="hold"/>
                                        <p:tgtEl>
                                          <p:spTgt spid="5"/>
                                        </p:tgtEl>
                                        <p:attrNameLst>
                                          <p:attrName>ppt_x</p:attrName>
                                        </p:attrNameLst>
                                      </p:cBhvr>
                                      <p:tavLst>
                                        <p:tav tm="0">
                                          <p:val>
                                            <p:strVal val="#ppt_x"/>
                                          </p:val>
                                        </p:tav>
                                        <p:tav tm="100000">
                                          <p:val>
                                            <p:strVal val="#ppt_x"/>
                                          </p:val>
                                        </p:tav>
                                      </p:tavLst>
                                    </p:anim>
                                    <p:anim calcmode="lin" valueType="num">
                                      <p:cBhvr additive="base">
                                        <p:cTn id="25" dur="1000" fill="hold"/>
                                        <p:tgtEl>
                                          <p:spTgt spid="5"/>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stCondLst>
                                    <p:cond delay="40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1000" fill="hold"/>
                                        <p:tgtEl>
                                          <p:spTgt spid="6"/>
                                        </p:tgtEl>
                                        <p:attrNameLst>
                                          <p:attrName>ppt_x</p:attrName>
                                        </p:attrNameLst>
                                      </p:cBhvr>
                                      <p:tavLst>
                                        <p:tav tm="0">
                                          <p:val>
                                            <p:strVal val="#ppt_x"/>
                                          </p:val>
                                        </p:tav>
                                        <p:tav tm="100000">
                                          <p:val>
                                            <p:strVal val="#ppt_x"/>
                                          </p:val>
                                        </p:tav>
                                      </p:tavLst>
                                    </p:anim>
                                    <p:anim calcmode="lin" valueType="num">
                                      <p:cBhvr additive="base">
                                        <p:cTn id="29" dur="1000" fill="hold"/>
                                        <p:tgtEl>
                                          <p:spTgt spid="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stCondLst>
                                    <p:cond delay="50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1000" fill="hold"/>
                                        <p:tgtEl>
                                          <p:spTgt spid="7"/>
                                        </p:tgtEl>
                                        <p:attrNameLst>
                                          <p:attrName>ppt_x</p:attrName>
                                        </p:attrNameLst>
                                      </p:cBhvr>
                                      <p:tavLst>
                                        <p:tav tm="0">
                                          <p:val>
                                            <p:strVal val="#ppt_x"/>
                                          </p:val>
                                        </p:tav>
                                        <p:tav tm="100000">
                                          <p:val>
                                            <p:strVal val="#ppt_x"/>
                                          </p:val>
                                        </p:tav>
                                      </p:tavLst>
                                    </p:anim>
                                    <p:anim calcmode="lin" valueType="num">
                                      <p:cBhvr additive="base">
                                        <p:cTn id="33" dur="1000" fill="hold"/>
                                        <p:tgtEl>
                                          <p:spTgt spid="7"/>
                                        </p:tgtEl>
                                        <p:attrNameLst>
                                          <p:attrName>ppt_y</p:attrName>
                                        </p:attrNameLst>
                                      </p:cBhvr>
                                      <p:tavLst>
                                        <p:tav tm="0">
                                          <p:val>
                                            <p:strVal val="0-#ppt_h/2"/>
                                          </p:val>
                                        </p:tav>
                                        <p:tav tm="100000">
                                          <p:val>
                                            <p:strVal val="#ppt_y"/>
                                          </p:val>
                                        </p:tav>
                                      </p:tavLst>
                                    </p:anim>
                                  </p:childTnLst>
                                </p:cTn>
                              </p:par>
                            </p:childTnLst>
                          </p:cTn>
                        </p:par>
                        <p:par>
                          <p:cTn id="34" fill="hold">
                            <p:stCondLst>
                              <p:cond delay="1500"/>
                            </p:stCondLst>
                            <p:childTnLst>
                              <p:par>
                                <p:cTn id="35" presetID="23" presetClass="entr" presetSubtype="528" fill="hold" grpId="0" nodeType="afterEffect">
                                  <p:stCondLst>
                                    <p:cond delay="0"/>
                                  </p:stCondLst>
                                  <p:iterate type="lt">
                                    <p:tmPct val="5000"/>
                                  </p:iterate>
                                  <p:childTnLst>
                                    <p:set>
                                      <p:cBhvr>
                                        <p:cTn id="36" dur="1" fill="hold">
                                          <p:stCondLst>
                                            <p:cond delay="0"/>
                                          </p:stCondLst>
                                        </p:cTn>
                                        <p:tgtEl>
                                          <p:spTgt spid="23"/>
                                        </p:tgtEl>
                                        <p:attrNameLst>
                                          <p:attrName>style.visibility</p:attrName>
                                        </p:attrNameLst>
                                      </p:cBhvr>
                                      <p:to>
                                        <p:strVal val="visible"/>
                                      </p:to>
                                    </p:set>
                                    <p:anim to="" calcmode="lin" valueType="num">
                                      <p:cBhvr>
                                        <p:cTn id="37" dur="700" fill="hold">
                                          <p:stCondLst>
                                            <p:cond delay="0"/>
                                          </p:stCondLst>
                                        </p:cTn>
                                        <p:tgtEl>
                                          <p:spTgt spid="23"/>
                                        </p:tgtEl>
                                        <p:attrNameLst>
                                          <p:attrName>ppt_x</p:attrName>
                                        </p:attrNameLst>
                                      </p:cBhvr>
                                      <p:tavLst>
                                        <p:tav tm="0" fmla="#ppt_x+(8/9)*(#ppt_x-0.5)*((1.5-1.5*$)^2-(1.5-1.5*$)^3)">
                                          <p:val>
                                            <p:fltVal val="0"/>
                                          </p:val>
                                        </p:tav>
                                        <p:tav tm="100000">
                                          <p:val>
                                            <p:fltVal val="1"/>
                                          </p:val>
                                        </p:tav>
                                      </p:tavLst>
                                    </p:anim>
                                    <p:anim to="" calcmode="lin" valueType="num">
                                      <p:cBhvr>
                                        <p:cTn id="38" dur="700" fill="hold">
                                          <p:stCondLst>
                                            <p:cond delay="0"/>
                                          </p:stCondLst>
                                        </p:cTn>
                                        <p:tgtEl>
                                          <p:spTgt spid="23"/>
                                        </p:tgtEl>
                                        <p:attrNameLst>
                                          <p:attrName>ppt_y</p:attrName>
                                        </p:attrNameLst>
                                      </p:cBhvr>
                                      <p:tavLst>
                                        <p:tav tm="0" fmla="#ppt_y+(8/9)*(#ppt_y-0.5)*((1.5-1.5*$)^2-(1.5-1.5*$)^3)">
                                          <p:val>
                                            <p:fltVal val="0"/>
                                          </p:val>
                                        </p:tav>
                                        <p:tav tm="100000">
                                          <p:val>
                                            <p:fltVal val="1"/>
                                          </p:val>
                                        </p:tav>
                                      </p:tavLst>
                                    </p:anim>
                                    <p:anim to="" calcmode="lin" valueType="num">
                                      <p:cBhvr>
                                        <p:cTn id="39" dur="700" fill="hold">
                                          <p:stCondLst>
                                            <p:cond delay="0"/>
                                          </p:stCondLst>
                                        </p:cTn>
                                        <p:tgtEl>
                                          <p:spTgt spid="23"/>
                                        </p:tgtEl>
                                        <p:attrNameLst>
                                          <p:attrName>ppt_w</p:attrName>
                                        </p:attrNameLst>
                                      </p:cBhvr>
                                      <p:tavLst>
                                        <p:tav tm="0" fmla="#ppt_w+(8/9)*(#ppt_w-0)*((1.5-1.5*$)^2-(1.5-1.5*$)^3)">
                                          <p:val>
                                            <p:fltVal val="0"/>
                                          </p:val>
                                        </p:tav>
                                        <p:tav tm="100000">
                                          <p:val>
                                            <p:fltVal val="1"/>
                                          </p:val>
                                        </p:tav>
                                      </p:tavLst>
                                    </p:anim>
                                    <p:anim to="" calcmode="lin" valueType="num">
                                      <p:cBhvr>
                                        <p:cTn id="40" dur="700" fill="hold">
                                          <p:stCondLst>
                                            <p:cond delay="0"/>
                                          </p:stCondLst>
                                        </p:cTn>
                                        <p:tgtEl>
                                          <p:spTgt spid="23"/>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xmlns="" id="{CB20173C-0196-4867-95F1-48B012C90C7C}"/>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一、实验目的</a:t>
            </a:r>
          </a:p>
        </p:txBody>
      </p:sp>
      <p:cxnSp>
        <p:nvCxnSpPr>
          <p:cNvPr id="9" name="直接连接符 8">
            <a:extLst>
              <a:ext uri="{FF2B5EF4-FFF2-40B4-BE49-F238E27FC236}">
                <a16:creationId xmlns:a16="http://schemas.microsoft.com/office/drawing/2014/main" xmlns="" id="{A3BA0D58-5AB5-4B37-9B2D-15190FC03A70}"/>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2" name="组合 12">
            <a:extLst>
              <a:ext uri="{FF2B5EF4-FFF2-40B4-BE49-F238E27FC236}">
                <a16:creationId xmlns:a16="http://schemas.microsoft.com/office/drawing/2014/main" xmlns="" id="{15A5B45C-64D9-4BA7-878F-FBF72EFF31ED}"/>
              </a:ext>
            </a:extLst>
          </p:cNvPr>
          <p:cNvGrpSpPr/>
          <p:nvPr/>
        </p:nvGrpSpPr>
        <p:grpSpPr>
          <a:xfrm>
            <a:off x="1773882" y="3436305"/>
            <a:ext cx="1050810" cy="930989"/>
            <a:chOff x="4102997" y="3433060"/>
            <a:chExt cx="1520712" cy="1347797"/>
          </a:xfrm>
        </p:grpSpPr>
        <p:sp>
          <p:nvSpPr>
            <p:cNvPr id="15" name="Freeform 5">
              <a:extLst>
                <a:ext uri="{FF2B5EF4-FFF2-40B4-BE49-F238E27FC236}">
                  <a16:creationId xmlns:a16="http://schemas.microsoft.com/office/drawing/2014/main" xmlns="" id="{352ADABE-6EC1-4B88-B874-649B0C38EDF7}"/>
                </a:ext>
              </a:extLst>
            </p:cNvPr>
            <p:cNvSpPr>
              <a:spLocks/>
            </p:cNvSpPr>
            <p:nvPr/>
          </p:nvSpPr>
          <p:spPr bwMode="auto">
            <a:xfrm rot="10800000">
              <a:off x="4102997" y="3433060"/>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16" name="文本框 32">
              <a:extLst>
                <a:ext uri="{FF2B5EF4-FFF2-40B4-BE49-F238E27FC236}">
                  <a16:creationId xmlns:a16="http://schemas.microsoft.com/office/drawing/2014/main" xmlns="" id="{056889B2-4DFE-439A-B76D-9DF4C8E96362}"/>
                </a:ext>
              </a:extLst>
            </p:cNvPr>
            <p:cNvSpPr txBox="1"/>
            <p:nvPr/>
          </p:nvSpPr>
          <p:spPr>
            <a:xfrm>
              <a:off x="4366404" y="3592115"/>
              <a:ext cx="1031438" cy="935696"/>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2</a:t>
              </a:r>
              <a:endParaRPr lang="zh-CN" altLang="en-US" sz="3600" dirty="0">
                <a:solidFill>
                  <a:schemeClr val="bg1"/>
                </a:solidFill>
                <a:latin typeface="Impact" panose="020B0806030902050204" pitchFamily="34" charset="0"/>
              </a:endParaRPr>
            </a:p>
          </p:txBody>
        </p:sp>
      </p:grpSp>
      <p:sp>
        <p:nvSpPr>
          <p:cNvPr id="21" name="Text Placeholder 3">
            <a:extLst>
              <a:ext uri="{FF2B5EF4-FFF2-40B4-BE49-F238E27FC236}">
                <a16:creationId xmlns:a16="http://schemas.microsoft.com/office/drawing/2014/main" xmlns="" id="{9E76A27F-F3C9-442D-87A5-1533F5978801}"/>
              </a:ext>
            </a:extLst>
          </p:cNvPr>
          <p:cNvSpPr txBox="1">
            <a:spLocks/>
          </p:cNvSpPr>
          <p:nvPr/>
        </p:nvSpPr>
        <p:spPr>
          <a:xfrm>
            <a:off x="3070026" y="3687249"/>
            <a:ext cx="7463805" cy="480131"/>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了</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解红</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外光谱仪的基本结构和主要部件；</a:t>
            </a:r>
          </a:p>
        </p:txBody>
      </p:sp>
      <p:grpSp>
        <p:nvGrpSpPr>
          <p:cNvPr id="3" name="组合 9">
            <a:extLst>
              <a:ext uri="{FF2B5EF4-FFF2-40B4-BE49-F238E27FC236}">
                <a16:creationId xmlns:a16="http://schemas.microsoft.com/office/drawing/2014/main" xmlns="" id="{F04888E1-789F-4AB3-8C83-F12979AF250A}"/>
              </a:ext>
            </a:extLst>
          </p:cNvPr>
          <p:cNvGrpSpPr/>
          <p:nvPr/>
        </p:nvGrpSpPr>
        <p:grpSpPr>
          <a:xfrm>
            <a:off x="1773882" y="2032149"/>
            <a:ext cx="1050810" cy="930989"/>
            <a:chOff x="2502793" y="4371105"/>
            <a:chExt cx="1520712" cy="1347797"/>
          </a:xfrm>
        </p:grpSpPr>
        <p:sp>
          <p:nvSpPr>
            <p:cNvPr id="11" name="Freeform 5">
              <a:extLst>
                <a:ext uri="{FF2B5EF4-FFF2-40B4-BE49-F238E27FC236}">
                  <a16:creationId xmlns:a16="http://schemas.microsoft.com/office/drawing/2014/main" xmlns="" id="{D45A8918-A653-41D6-BFD1-E59C7F17B39E}"/>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12" name="文本框 26">
              <a:extLst>
                <a:ext uri="{FF2B5EF4-FFF2-40B4-BE49-F238E27FC236}">
                  <a16:creationId xmlns:a16="http://schemas.microsoft.com/office/drawing/2014/main" xmlns="" id="{B2037242-7C00-4438-AC82-8D512132C898}"/>
                </a:ext>
              </a:extLst>
            </p:cNvPr>
            <p:cNvSpPr txBox="1"/>
            <p:nvPr/>
          </p:nvSpPr>
          <p:spPr>
            <a:xfrm>
              <a:off x="2752106" y="4577155"/>
              <a:ext cx="1031438" cy="935696"/>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1</a:t>
              </a:r>
              <a:endParaRPr lang="zh-CN" altLang="en-US" sz="3600" dirty="0">
                <a:solidFill>
                  <a:schemeClr val="bg1"/>
                </a:solidFill>
                <a:latin typeface="Impact" panose="020B0806030902050204" pitchFamily="34" charset="0"/>
              </a:endParaRPr>
            </a:p>
          </p:txBody>
        </p:sp>
      </p:grpSp>
      <p:sp>
        <p:nvSpPr>
          <p:cNvPr id="22" name="Text Placeholder 3">
            <a:extLst>
              <a:ext uri="{FF2B5EF4-FFF2-40B4-BE49-F238E27FC236}">
                <a16:creationId xmlns:a16="http://schemas.microsoft.com/office/drawing/2014/main" xmlns="" id="{F0DD0356-D79A-4EF7-BBFD-3C0DA22213FB}"/>
              </a:ext>
            </a:extLst>
          </p:cNvPr>
          <p:cNvSpPr txBox="1">
            <a:spLocks/>
          </p:cNvSpPr>
          <p:nvPr/>
        </p:nvSpPr>
        <p:spPr>
          <a:xfrm>
            <a:off x="3070025" y="2248173"/>
            <a:ext cx="7247781" cy="480131"/>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学</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习红</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外光谱分析的基本原理和应用；</a:t>
            </a:r>
          </a:p>
        </p:txBody>
      </p:sp>
      <p:grpSp>
        <p:nvGrpSpPr>
          <p:cNvPr id="4" name="组合 16">
            <a:extLst>
              <a:ext uri="{FF2B5EF4-FFF2-40B4-BE49-F238E27FC236}">
                <a16:creationId xmlns:a16="http://schemas.microsoft.com/office/drawing/2014/main" xmlns="" id="{7AB71E59-8965-467B-8C73-C2225391EC72}"/>
              </a:ext>
            </a:extLst>
          </p:cNvPr>
          <p:cNvGrpSpPr/>
          <p:nvPr/>
        </p:nvGrpSpPr>
        <p:grpSpPr>
          <a:xfrm>
            <a:off x="1773882" y="4840461"/>
            <a:ext cx="1050810" cy="930989"/>
            <a:chOff x="5706283" y="2501783"/>
            <a:chExt cx="1520712" cy="1347797"/>
          </a:xfrm>
        </p:grpSpPr>
        <p:sp>
          <p:nvSpPr>
            <p:cNvPr id="18" name="Freeform 5">
              <a:extLst>
                <a:ext uri="{FF2B5EF4-FFF2-40B4-BE49-F238E27FC236}">
                  <a16:creationId xmlns:a16="http://schemas.microsoft.com/office/drawing/2014/main" xmlns="" id="{8CBCFCBC-6363-4DD2-97E7-4776BEB0CFA9}"/>
                </a:ext>
              </a:extLst>
            </p:cNvPr>
            <p:cNvSpPr>
              <a:spLocks/>
            </p:cNvSpPr>
            <p:nvPr/>
          </p:nvSpPr>
          <p:spPr bwMode="auto">
            <a:xfrm rot="10800000">
              <a:off x="5706283" y="2501783"/>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0" name="文本框 35">
              <a:extLst>
                <a:ext uri="{FF2B5EF4-FFF2-40B4-BE49-F238E27FC236}">
                  <a16:creationId xmlns:a16="http://schemas.microsoft.com/office/drawing/2014/main" xmlns="" id="{15A00932-EC6F-43FD-973A-C2E9888B8C41}"/>
                </a:ext>
              </a:extLst>
            </p:cNvPr>
            <p:cNvSpPr txBox="1"/>
            <p:nvPr/>
          </p:nvSpPr>
          <p:spPr>
            <a:xfrm>
              <a:off x="5950919" y="2750710"/>
              <a:ext cx="1031438" cy="935696"/>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3</a:t>
              </a:r>
              <a:endParaRPr lang="zh-CN" altLang="en-US" sz="3600" dirty="0">
                <a:solidFill>
                  <a:schemeClr val="bg1"/>
                </a:solidFill>
                <a:latin typeface="Impact" panose="020B0806030902050204" pitchFamily="34" charset="0"/>
              </a:endParaRPr>
            </a:p>
          </p:txBody>
        </p:sp>
      </p:grpSp>
      <p:sp>
        <p:nvSpPr>
          <p:cNvPr id="23" name="Text Placeholder 3">
            <a:extLst>
              <a:ext uri="{FF2B5EF4-FFF2-40B4-BE49-F238E27FC236}">
                <a16:creationId xmlns:a16="http://schemas.microsoft.com/office/drawing/2014/main" xmlns="" id="{440E0503-18C1-45B6-B897-31F8CB42FF64}"/>
              </a:ext>
            </a:extLst>
          </p:cNvPr>
          <p:cNvSpPr txBox="1">
            <a:spLocks/>
          </p:cNvSpPr>
          <p:nvPr/>
        </p:nvSpPr>
        <p:spPr>
          <a:xfrm>
            <a:off x="3070026" y="4887226"/>
            <a:ext cx="7959477" cy="960263"/>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掌</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握各种红外光谱制样的方法，掌握几种常用的红外光谱解析方法。</a:t>
            </a:r>
          </a:p>
        </p:txBody>
      </p:sp>
      <p:grpSp>
        <p:nvGrpSpPr>
          <p:cNvPr id="5" name="组合 23">
            <a:extLst>
              <a:ext uri="{FF2B5EF4-FFF2-40B4-BE49-F238E27FC236}">
                <a16:creationId xmlns:a16="http://schemas.microsoft.com/office/drawing/2014/main" xmlns="" id="{A0818ED4-9478-45EE-B3A3-E483A2658157}"/>
              </a:ext>
            </a:extLst>
          </p:cNvPr>
          <p:cNvGrpSpPr/>
          <p:nvPr/>
        </p:nvGrpSpPr>
        <p:grpSpPr>
          <a:xfrm>
            <a:off x="1676847" y="1888133"/>
            <a:ext cx="4379517" cy="3326371"/>
            <a:chOff x="1291780" y="1960141"/>
            <a:chExt cx="4379517" cy="3326371"/>
          </a:xfrm>
        </p:grpSpPr>
        <p:grpSp>
          <p:nvGrpSpPr>
            <p:cNvPr id="6" name="组合 24">
              <a:extLst>
                <a:ext uri="{FF2B5EF4-FFF2-40B4-BE49-F238E27FC236}">
                  <a16:creationId xmlns:a16="http://schemas.microsoft.com/office/drawing/2014/main" xmlns="" id="{EC9DBFC5-8A1B-4DC6-86D1-FC5587015973}"/>
                </a:ext>
              </a:extLst>
            </p:cNvPr>
            <p:cNvGrpSpPr/>
            <p:nvPr/>
          </p:nvGrpSpPr>
          <p:grpSpPr>
            <a:xfrm>
              <a:off x="1291780" y="1960141"/>
              <a:ext cx="4379517" cy="504056"/>
              <a:chOff x="1291780" y="1744117"/>
              <a:chExt cx="4379517" cy="504056"/>
            </a:xfrm>
          </p:grpSpPr>
          <p:cxnSp>
            <p:nvCxnSpPr>
              <p:cNvPr id="32" name="直接连接符 31">
                <a:extLst>
                  <a:ext uri="{FF2B5EF4-FFF2-40B4-BE49-F238E27FC236}">
                    <a16:creationId xmlns:a16="http://schemas.microsoft.com/office/drawing/2014/main" xmlns="" id="{D7772331-F8A0-4E47-BA3C-4D6CA7D32C3A}"/>
                  </a:ext>
                </a:extLst>
              </p:cNvPr>
              <p:cNvCxnSpPr/>
              <p:nvPr/>
            </p:nvCxnSpPr>
            <p:spPr>
              <a:xfrm flipV="1">
                <a:off x="1291780" y="1744117"/>
                <a:ext cx="313059" cy="504056"/>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xmlns="" id="{925D1840-D6D9-491F-8DB4-B26D760C3B1B}"/>
                  </a:ext>
                </a:extLst>
              </p:cNvPr>
              <p:cNvCxnSpPr/>
              <p:nvPr/>
            </p:nvCxnSpPr>
            <p:spPr>
              <a:xfrm>
                <a:off x="1604839" y="1744117"/>
                <a:ext cx="4066458"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grpSp>
        <p:grpSp>
          <p:nvGrpSpPr>
            <p:cNvPr id="7" name="组合 25">
              <a:extLst>
                <a:ext uri="{FF2B5EF4-FFF2-40B4-BE49-F238E27FC236}">
                  <a16:creationId xmlns:a16="http://schemas.microsoft.com/office/drawing/2014/main" xmlns="" id="{8DE37C57-D2F5-446A-9365-859076112596}"/>
                </a:ext>
              </a:extLst>
            </p:cNvPr>
            <p:cNvGrpSpPr/>
            <p:nvPr/>
          </p:nvGrpSpPr>
          <p:grpSpPr>
            <a:xfrm>
              <a:off x="1291780" y="3400301"/>
              <a:ext cx="4379517" cy="504056"/>
              <a:chOff x="1291780" y="1744117"/>
              <a:chExt cx="4379517" cy="504056"/>
            </a:xfrm>
          </p:grpSpPr>
          <p:cxnSp>
            <p:nvCxnSpPr>
              <p:cNvPr id="30" name="直接连接符 29">
                <a:extLst>
                  <a:ext uri="{FF2B5EF4-FFF2-40B4-BE49-F238E27FC236}">
                    <a16:creationId xmlns:a16="http://schemas.microsoft.com/office/drawing/2014/main" xmlns="" id="{9DA09348-B110-4933-BBEC-E2EB7A317D0A}"/>
                  </a:ext>
                </a:extLst>
              </p:cNvPr>
              <p:cNvCxnSpPr/>
              <p:nvPr/>
            </p:nvCxnSpPr>
            <p:spPr>
              <a:xfrm flipV="1">
                <a:off x="1291780" y="1744117"/>
                <a:ext cx="313059" cy="504056"/>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xmlns="" id="{96AD7192-7E5F-4D1F-AE55-92AEA87A9D9F}"/>
                  </a:ext>
                </a:extLst>
              </p:cNvPr>
              <p:cNvCxnSpPr/>
              <p:nvPr/>
            </p:nvCxnSpPr>
            <p:spPr>
              <a:xfrm>
                <a:off x="1604839" y="1744117"/>
                <a:ext cx="4066458"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grpSp>
        <p:grpSp>
          <p:nvGrpSpPr>
            <p:cNvPr id="10" name="组合 26">
              <a:extLst>
                <a:ext uri="{FF2B5EF4-FFF2-40B4-BE49-F238E27FC236}">
                  <a16:creationId xmlns:a16="http://schemas.microsoft.com/office/drawing/2014/main" xmlns="" id="{A4096121-DD92-4821-96F3-557FB4BC53D3}"/>
                </a:ext>
              </a:extLst>
            </p:cNvPr>
            <p:cNvGrpSpPr/>
            <p:nvPr/>
          </p:nvGrpSpPr>
          <p:grpSpPr>
            <a:xfrm>
              <a:off x="1291780" y="4782456"/>
              <a:ext cx="4379517" cy="504056"/>
              <a:chOff x="1291780" y="1744117"/>
              <a:chExt cx="4379517" cy="504056"/>
            </a:xfrm>
          </p:grpSpPr>
          <p:cxnSp>
            <p:nvCxnSpPr>
              <p:cNvPr id="28" name="直接连接符 27">
                <a:extLst>
                  <a:ext uri="{FF2B5EF4-FFF2-40B4-BE49-F238E27FC236}">
                    <a16:creationId xmlns:a16="http://schemas.microsoft.com/office/drawing/2014/main" xmlns="" id="{E60301C2-12BC-43A7-8241-0B0F1029A7E5}"/>
                  </a:ext>
                </a:extLst>
              </p:cNvPr>
              <p:cNvCxnSpPr/>
              <p:nvPr/>
            </p:nvCxnSpPr>
            <p:spPr>
              <a:xfrm flipV="1">
                <a:off x="1291780" y="1744117"/>
                <a:ext cx="313059" cy="504056"/>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xmlns="" id="{B81D9E2B-CFA9-488C-992A-F49D172B33EB}"/>
                  </a:ext>
                </a:extLst>
              </p:cNvPr>
              <p:cNvCxnSpPr/>
              <p:nvPr/>
            </p:nvCxnSpPr>
            <p:spPr>
              <a:xfrm>
                <a:off x="1604839" y="1744117"/>
                <a:ext cx="4066458"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xmlns="" val="3569334349"/>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6" presetClass="entr" presetSubtype="37"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outVertical)">
                                      <p:cBhvr>
                                        <p:cTn id="10" dur="500"/>
                                        <p:tgtEl>
                                          <p:spTgt spid="9"/>
                                        </p:tgtEl>
                                      </p:cBhvr>
                                    </p:animEffect>
                                  </p:childTnLst>
                                </p:cTn>
                              </p:par>
                              <p:par>
                                <p:cTn id="11" presetID="22" presetClass="entr" presetSubtype="8"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par>
                                <p:cTn id="14" presetID="53" presetClass="entr" presetSubtype="16"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par>
                                <p:cTn id="19" presetID="53" presetClass="entr" presetSubtype="16" fill="hold" nodeType="with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fltVal val="0"/>
                                          </p:val>
                                        </p:tav>
                                        <p:tav tm="100000">
                                          <p:val>
                                            <p:strVal val="#ppt_w"/>
                                          </p:val>
                                        </p:tav>
                                      </p:tavLst>
                                    </p:anim>
                                    <p:anim calcmode="lin" valueType="num">
                                      <p:cBhvr>
                                        <p:cTn id="22" dur="500" fill="hold"/>
                                        <p:tgtEl>
                                          <p:spTgt spid="2"/>
                                        </p:tgtEl>
                                        <p:attrNameLst>
                                          <p:attrName>ppt_h</p:attrName>
                                        </p:attrNameLst>
                                      </p:cBhvr>
                                      <p:tavLst>
                                        <p:tav tm="0">
                                          <p:val>
                                            <p:fltVal val="0"/>
                                          </p:val>
                                        </p:tav>
                                        <p:tav tm="100000">
                                          <p:val>
                                            <p:strVal val="#ppt_h"/>
                                          </p:val>
                                        </p:tav>
                                      </p:tavLst>
                                    </p:anim>
                                    <p:animEffect transition="in" filter="fade">
                                      <p:cBhvr>
                                        <p:cTn id="23" dur="500"/>
                                        <p:tgtEl>
                                          <p:spTgt spid="2"/>
                                        </p:tgtEl>
                                      </p:cBhvr>
                                    </p:animEffect>
                                  </p:childTnLst>
                                </p:cTn>
                              </p:par>
                              <p:par>
                                <p:cTn id="24" presetID="53" presetClass="entr" presetSubtype="16"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p:cTn id="26" dur="500" fill="hold"/>
                                        <p:tgtEl>
                                          <p:spTgt spid="4"/>
                                        </p:tgtEl>
                                        <p:attrNameLst>
                                          <p:attrName>ppt_w</p:attrName>
                                        </p:attrNameLst>
                                      </p:cBhvr>
                                      <p:tavLst>
                                        <p:tav tm="0">
                                          <p:val>
                                            <p:fltVal val="0"/>
                                          </p:val>
                                        </p:tav>
                                        <p:tav tm="100000">
                                          <p:val>
                                            <p:strVal val="#ppt_w"/>
                                          </p:val>
                                        </p:tav>
                                      </p:tavLst>
                                    </p:anim>
                                    <p:anim calcmode="lin" valueType="num">
                                      <p:cBhvr>
                                        <p:cTn id="27" dur="500" fill="hold"/>
                                        <p:tgtEl>
                                          <p:spTgt spid="4"/>
                                        </p:tgtEl>
                                        <p:attrNameLst>
                                          <p:attrName>ppt_h</p:attrName>
                                        </p:attrNameLst>
                                      </p:cBhvr>
                                      <p:tavLst>
                                        <p:tav tm="0">
                                          <p:val>
                                            <p:fltVal val="0"/>
                                          </p:val>
                                        </p:tav>
                                        <p:tav tm="100000">
                                          <p:val>
                                            <p:strVal val="#ppt_h"/>
                                          </p:val>
                                        </p:tav>
                                      </p:tavLst>
                                    </p:anim>
                                    <p:animEffect transition="in" filter="fade">
                                      <p:cBhvr>
                                        <p:cTn id="28" dur="500"/>
                                        <p:tgtEl>
                                          <p:spTgt spid="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1" grpId="0"/>
      <p:bldP spid="22" grpId="0"/>
      <p:bldP spid="2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xmlns="" id="{52E0D3F5-5646-4B19-BE66-7A47BF811AC6}"/>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二、实验原理</a:t>
            </a:r>
          </a:p>
        </p:txBody>
      </p:sp>
      <p:cxnSp>
        <p:nvCxnSpPr>
          <p:cNvPr id="10" name="直接连接符 9">
            <a:extLst>
              <a:ext uri="{FF2B5EF4-FFF2-40B4-BE49-F238E27FC236}">
                <a16:creationId xmlns:a16="http://schemas.microsoft.com/office/drawing/2014/main" xmlns="" id="{DF8624F5-3692-48E2-89D1-5FA497C0F178}"/>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xmlns="" id="{B3CA90FF-ED40-45ED-B638-BD539F1CA0A5}"/>
              </a:ext>
            </a:extLst>
          </p:cNvPr>
          <p:cNvSpPr/>
          <p:nvPr/>
        </p:nvSpPr>
        <p:spPr>
          <a:xfrm>
            <a:off x="1532831" y="2752229"/>
            <a:ext cx="9865096" cy="1910684"/>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p>
        </p:txBody>
      </p:sp>
      <p:sp>
        <p:nvSpPr>
          <p:cNvPr id="12" name="矩形 11">
            <a:extLst>
              <a:ext uri="{FF2B5EF4-FFF2-40B4-BE49-F238E27FC236}">
                <a16:creationId xmlns:a16="http://schemas.microsoft.com/office/drawing/2014/main" xmlns="" id="{E035A892-174D-44BE-9DF1-7244E5ADB90E}"/>
              </a:ext>
            </a:extLst>
          </p:cNvPr>
          <p:cNvSpPr/>
          <p:nvPr/>
        </p:nvSpPr>
        <p:spPr>
          <a:xfrm>
            <a:off x="1820862" y="2790705"/>
            <a:ext cx="9217024" cy="1688860"/>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红外光谱中吸收谱带的位置与分子中组成化学键的原子之间的振动频率有关。每个化合物有着彼此不相同的谱图，通过化合物的红外光谱可以鉴定化合物的结构。</a:t>
            </a:r>
          </a:p>
        </p:txBody>
      </p:sp>
    </p:spTree>
    <p:extLst>
      <p:ext uri="{BB962C8B-B14F-4D97-AF65-F5344CB8AC3E}">
        <p14:creationId xmlns:p14="http://schemas.microsoft.com/office/powerpoint/2010/main" xmlns="" val="2607931524"/>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a:extLst>
              <a:ext uri="{FF2B5EF4-FFF2-40B4-BE49-F238E27FC236}">
                <a16:creationId xmlns:a16="http://schemas.microsoft.com/office/drawing/2014/main" xmlns="" id="{30BAE998-4A05-40F1-8491-C4BF7BE83FDA}"/>
              </a:ext>
            </a:extLst>
          </p:cNvPr>
          <p:cNvSpPr/>
          <p:nvPr/>
        </p:nvSpPr>
        <p:spPr>
          <a:xfrm>
            <a:off x="1892871" y="2536204"/>
            <a:ext cx="9145016" cy="3168353"/>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p>
        </p:txBody>
      </p:sp>
      <p:sp>
        <p:nvSpPr>
          <p:cNvPr id="54" name="Text Placeholder 3"/>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三、实验步骤</a:t>
            </a:r>
          </a:p>
        </p:txBody>
      </p:sp>
      <p:cxnSp>
        <p:nvCxnSpPr>
          <p:cNvPr id="19" name="直接连接符 18">
            <a:extLst>
              <a:ext uri="{FF2B5EF4-FFF2-40B4-BE49-F238E27FC236}">
                <a16:creationId xmlns:a16="http://schemas.microsoft.com/office/drawing/2014/main" xmlns="" id="{568DCC36-F970-4D2E-B09A-8D22678516C7}"/>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xmlns="" id="{FCFC18E2-801B-46EE-B4E7-AB66524A5120}"/>
              </a:ext>
            </a:extLst>
          </p:cNvPr>
          <p:cNvSpPr/>
          <p:nvPr/>
        </p:nvSpPr>
        <p:spPr>
          <a:xfrm>
            <a:off x="2108895" y="2680221"/>
            <a:ext cx="8784976" cy="2796856"/>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取约</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1 mg</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苯甲酸样品于干净的玛瑙研钵中，加约</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100 mg</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2400" dirty="0" err="1">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KBr</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粉末在红外灯下研磨成粒度约</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2 m</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左右细粉后，移人压片模中，将模子放在油压机上，加压力，在</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60~65 MPa</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的压力下维持</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5 min</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，放气去压，取出模子进行脱模，可获得一片直径为</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13 mm</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的半透明盐片，将片子装在样品架上，即可进行红外光谱测定。</a:t>
            </a:r>
          </a:p>
        </p:txBody>
      </p:sp>
      <p:sp>
        <p:nvSpPr>
          <p:cNvPr id="18" name="矩形 17">
            <a:extLst>
              <a:ext uri="{FF2B5EF4-FFF2-40B4-BE49-F238E27FC236}">
                <a16:creationId xmlns:a16="http://schemas.microsoft.com/office/drawing/2014/main" xmlns="" id="{E7A49543-D011-4E38-A73E-8069F9F27500}"/>
              </a:ext>
            </a:extLst>
          </p:cNvPr>
          <p:cNvSpPr/>
          <p:nvPr/>
        </p:nvSpPr>
        <p:spPr>
          <a:xfrm>
            <a:off x="740743" y="1667308"/>
            <a:ext cx="4896544" cy="646331"/>
          </a:xfrm>
          <a:prstGeom prst="rect">
            <a:avLst/>
          </a:prstGeom>
        </p:spPr>
        <p:txBody>
          <a:bodyPr wrap="square">
            <a:spAutoFit/>
          </a:bodyPr>
          <a:lstStyle/>
          <a:p>
            <a:pPr>
              <a:lnSpc>
                <a:spcPct val="150000"/>
              </a:lnSpc>
              <a:spcBef>
                <a:spcPts val="709"/>
              </a:spcBef>
              <a:spcAft>
                <a:spcPts val="709"/>
              </a:spcAft>
            </a:pPr>
            <a:r>
              <a:rPr lang="en-US" altLang="zh-CN" sz="2400" dirty="0" smtClean="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1.</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测定固体样品苯甲酸的红外光谱</a:t>
            </a:r>
          </a:p>
        </p:txBody>
      </p:sp>
    </p:spTree>
    <p:extLst>
      <p:ext uri="{BB962C8B-B14F-4D97-AF65-F5344CB8AC3E}">
        <p14:creationId xmlns:p14="http://schemas.microsoft.com/office/powerpoint/2010/main" xmlns="" val="2154859633"/>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8"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a:extLst>
              <a:ext uri="{FF2B5EF4-FFF2-40B4-BE49-F238E27FC236}">
                <a16:creationId xmlns:a16="http://schemas.microsoft.com/office/drawing/2014/main" xmlns="" id="{30BAE998-4A05-40F1-8491-C4BF7BE83FDA}"/>
              </a:ext>
            </a:extLst>
          </p:cNvPr>
          <p:cNvSpPr/>
          <p:nvPr/>
        </p:nvSpPr>
        <p:spPr>
          <a:xfrm>
            <a:off x="2828975" y="2536205"/>
            <a:ext cx="7128792" cy="1872208"/>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p>
        </p:txBody>
      </p:sp>
      <p:sp>
        <p:nvSpPr>
          <p:cNvPr id="54" name="Text Placeholder 3"/>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三、实验步骤</a:t>
            </a:r>
          </a:p>
        </p:txBody>
      </p:sp>
      <p:cxnSp>
        <p:nvCxnSpPr>
          <p:cNvPr id="19" name="直接连接符 18">
            <a:extLst>
              <a:ext uri="{FF2B5EF4-FFF2-40B4-BE49-F238E27FC236}">
                <a16:creationId xmlns:a16="http://schemas.microsoft.com/office/drawing/2014/main" xmlns="" id="{568DCC36-F970-4D2E-B09A-8D22678516C7}"/>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xmlns="" id="{FCFC18E2-801B-46EE-B4E7-AB66524A5120}"/>
              </a:ext>
            </a:extLst>
          </p:cNvPr>
          <p:cNvSpPr/>
          <p:nvPr/>
        </p:nvSpPr>
        <p:spPr>
          <a:xfrm>
            <a:off x="3117007" y="2608213"/>
            <a:ext cx="6840760" cy="1688860"/>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在一块干净抛光的</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NaCl</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或</a:t>
            </a:r>
            <a:r>
              <a:rPr lang="en-US" altLang="zh-CN" sz="2400" dirty="0" err="1">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KBr</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盐片上，滴加一滴乙酸乙酯样品，压上另一块盐片，将它置于池架上，即可进行红外光谱测定。</a:t>
            </a:r>
          </a:p>
        </p:txBody>
      </p:sp>
      <p:sp>
        <p:nvSpPr>
          <p:cNvPr id="18" name="矩形 17">
            <a:extLst>
              <a:ext uri="{FF2B5EF4-FFF2-40B4-BE49-F238E27FC236}">
                <a16:creationId xmlns:a16="http://schemas.microsoft.com/office/drawing/2014/main" xmlns="" id="{E7A49543-D011-4E38-A73E-8069F9F27500}"/>
              </a:ext>
            </a:extLst>
          </p:cNvPr>
          <p:cNvSpPr/>
          <p:nvPr/>
        </p:nvSpPr>
        <p:spPr>
          <a:xfrm>
            <a:off x="740743" y="1667308"/>
            <a:ext cx="5112568" cy="646331"/>
          </a:xfrm>
          <a:prstGeom prst="rect">
            <a:avLst/>
          </a:prstGeom>
        </p:spPr>
        <p:txBody>
          <a:bodyPr wrap="square">
            <a:spAutoFit/>
          </a:bodyPr>
          <a:lstStyle/>
          <a:p>
            <a:pPr>
              <a:lnSpc>
                <a:spcPct val="150000"/>
              </a:lnSpc>
              <a:spcBef>
                <a:spcPts val="709"/>
              </a:spcBef>
              <a:spcAft>
                <a:spcPts val="709"/>
              </a:spcAft>
            </a:pPr>
            <a:r>
              <a:rPr lang="en-US" altLang="zh-CN" sz="2400" dirty="0" smtClean="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2.</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测定液体样品乙酸乙酯的红外光谱</a:t>
            </a:r>
          </a:p>
        </p:txBody>
      </p:sp>
      <p:sp>
        <p:nvSpPr>
          <p:cNvPr id="27" name="矩形 26">
            <a:extLst>
              <a:ext uri="{FF2B5EF4-FFF2-40B4-BE49-F238E27FC236}">
                <a16:creationId xmlns:a16="http://schemas.microsoft.com/office/drawing/2014/main" xmlns="" id="{06B86E83-6001-4410-BFDE-EF53CD079851}"/>
              </a:ext>
            </a:extLst>
          </p:cNvPr>
          <p:cNvSpPr/>
          <p:nvPr/>
        </p:nvSpPr>
        <p:spPr>
          <a:xfrm>
            <a:off x="740743" y="4979676"/>
            <a:ext cx="10585176" cy="646331"/>
          </a:xfrm>
          <a:prstGeom prst="rect">
            <a:avLst/>
          </a:prstGeom>
        </p:spPr>
        <p:txBody>
          <a:bodyPr wrap="square">
            <a:spAutoFit/>
          </a:bodyPr>
          <a:lstStyle/>
          <a:p>
            <a:pPr>
              <a:lnSpc>
                <a:spcPct val="150000"/>
              </a:lnSpc>
              <a:spcBef>
                <a:spcPts val="709"/>
              </a:spcBef>
              <a:spcAft>
                <a:spcPts val="709"/>
              </a:spcAft>
            </a:pPr>
            <a:r>
              <a:rPr lang="en-US" altLang="zh-CN" sz="2400" dirty="0" smtClean="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3. </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对谱图进行解析，在解析的基础上查找标准光谱图，最后确定样品的结构。</a:t>
            </a:r>
          </a:p>
        </p:txBody>
      </p:sp>
    </p:spTree>
    <p:extLst>
      <p:ext uri="{BB962C8B-B14F-4D97-AF65-F5344CB8AC3E}">
        <p14:creationId xmlns:p14="http://schemas.microsoft.com/office/powerpoint/2010/main" xmlns="" val="1702329938"/>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up)">
                                      <p:cBhvr>
                                        <p:cTn id="1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8" grpId="0"/>
      <p:bldP spid="18" grpId="0"/>
      <p:bldP spid="2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xmlns="" id="{B35C9633-2ABD-4B24-8649-4FBF0A6FEA9E}"/>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四、注意事项</a:t>
            </a:r>
          </a:p>
        </p:txBody>
      </p:sp>
      <p:cxnSp>
        <p:nvCxnSpPr>
          <p:cNvPr id="10" name="直接连接符 9">
            <a:extLst>
              <a:ext uri="{FF2B5EF4-FFF2-40B4-BE49-F238E27FC236}">
                <a16:creationId xmlns:a16="http://schemas.microsoft.com/office/drawing/2014/main" xmlns="" id="{E9E3458A-B719-429D-ABC1-6389E44E5F1A}"/>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6" name="组合 6">
            <a:extLst>
              <a:ext uri="{FF2B5EF4-FFF2-40B4-BE49-F238E27FC236}">
                <a16:creationId xmlns:a16="http://schemas.microsoft.com/office/drawing/2014/main" xmlns="" id="{FBBD68ED-B2AD-4CB0-9711-EEE03CE9C3B5}"/>
              </a:ext>
            </a:extLst>
          </p:cNvPr>
          <p:cNvGrpSpPr/>
          <p:nvPr/>
        </p:nvGrpSpPr>
        <p:grpSpPr>
          <a:xfrm>
            <a:off x="2036887" y="3832349"/>
            <a:ext cx="8615935" cy="781220"/>
            <a:chOff x="1989904" y="5283377"/>
            <a:chExt cx="8615935" cy="781220"/>
          </a:xfrm>
        </p:grpSpPr>
        <p:sp>
          <p:nvSpPr>
            <p:cNvPr id="16" name="Text Placeholder 3">
              <a:extLst>
                <a:ext uri="{FF2B5EF4-FFF2-40B4-BE49-F238E27FC236}">
                  <a16:creationId xmlns:a16="http://schemas.microsoft.com/office/drawing/2014/main" xmlns="" id="{45D91D12-65BC-4A78-87E9-726FB3DEC400}"/>
                </a:ext>
              </a:extLst>
            </p:cNvPr>
            <p:cNvSpPr txBox="1">
              <a:spLocks/>
            </p:cNvSpPr>
            <p:nvPr/>
          </p:nvSpPr>
          <p:spPr>
            <a:xfrm>
              <a:off x="3286050" y="5487449"/>
              <a:ext cx="7319789"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小心盐片的使用：时刻放在红外灯下，避免吸收水分。</a:t>
              </a:r>
            </a:p>
          </p:txBody>
        </p:sp>
        <p:grpSp>
          <p:nvGrpSpPr>
            <p:cNvPr id="7" name="组合 24">
              <a:extLst>
                <a:ext uri="{FF2B5EF4-FFF2-40B4-BE49-F238E27FC236}">
                  <a16:creationId xmlns:a16="http://schemas.microsoft.com/office/drawing/2014/main" xmlns="" id="{37C3D459-C07B-497A-A859-5D2B528BAB24}"/>
                </a:ext>
              </a:extLst>
            </p:cNvPr>
            <p:cNvGrpSpPr/>
            <p:nvPr/>
          </p:nvGrpSpPr>
          <p:grpSpPr>
            <a:xfrm>
              <a:off x="1989904" y="5283377"/>
              <a:ext cx="881765" cy="781220"/>
              <a:chOff x="2502793" y="4371105"/>
              <a:chExt cx="1520712" cy="1347797"/>
            </a:xfrm>
          </p:grpSpPr>
          <p:sp>
            <p:nvSpPr>
              <p:cNvPr id="28" name="Freeform 5">
                <a:extLst>
                  <a:ext uri="{FF2B5EF4-FFF2-40B4-BE49-F238E27FC236}">
                    <a16:creationId xmlns:a16="http://schemas.microsoft.com/office/drawing/2014/main" xmlns="" id="{DCDF0946-6494-4D7F-BB9F-1963D93C7282}"/>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3200">
                  <a:solidFill>
                    <a:schemeClr val="bg1"/>
                  </a:solidFill>
                </a:endParaRPr>
              </a:p>
            </p:txBody>
          </p:sp>
          <p:sp>
            <p:nvSpPr>
              <p:cNvPr id="29" name="文本框 26">
                <a:extLst>
                  <a:ext uri="{FF2B5EF4-FFF2-40B4-BE49-F238E27FC236}">
                    <a16:creationId xmlns:a16="http://schemas.microsoft.com/office/drawing/2014/main" xmlns="" id="{9DCF3539-E6E3-489A-991F-14EBE479F438}"/>
                  </a:ext>
                </a:extLst>
              </p:cNvPr>
              <p:cNvSpPr txBox="1"/>
              <p:nvPr/>
            </p:nvSpPr>
            <p:spPr>
              <a:xfrm>
                <a:off x="2752106" y="4577155"/>
                <a:ext cx="1031438" cy="1008881"/>
              </a:xfrm>
              <a:prstGeom prst="rect">
                <a:avLst/>
              </a:prstGeom>
              <a:noFill/>
            </p:spPr>
            <p:txBody>
              <a:bodyPr wrap="square" rtlCol="0">
                <a:spAutoFit/>
              </a:bodyPr>
              <a:lstStyle/>
              <a:p>
                <a:pPr algn="ctr"/>
                <a:r>
                  <a:rPr lang="en-US" altLang="zh-CN" sz="3200" dirty="0" smtClean="0">
                    <a:solidFill>
                      <a:schemeClr val="bg1"/>
                    </a:solidFill>
                    <a:latin typeface="Impact" panose="020B0806030902050204" pitchFamily="34" charset="0"/>
                  </a:rPr>
                  <a:t>2</a:t>
                </a:r>
                <a:endParaRPr lang="zh-CN" altLang="en-US" sz="3200" dirty="0">
                  <a:solidFill>
                    <a:schemeClr val="bg1"/>
                  </a:solidFill>
                  <a:latin typeface="Impact" panose="020B0806030902050204" pitchFamily="34" charset="0"/>
                </a:endParaRPr>
              </a:p>
            </p:txBody>
          </p:sp>
        </p:grpSp>
      </p:grpSp>
      <p:grpSp>
        <p:nvGrpSpPr>
          <p:cNvPr id="8" name="组合 5">
            <a:extLst>
              <a:ext uri="{FF2B5EF4-FFF2-40B4-BE49-F238E27FC236}">
                <a16:creationId xmlns:a16="http://schemas.microsoft.com/office/drawing/2014/main" xmlns="" id="{9001048A-AE57-4B81-92C7-56E00970C2D5}"/>
              </a:ext>
            </a:extLst>
          </p:cNvPr>
          <p:cNvGrpSpPr/>
          <p:nvPr/>
        </p:nvGrpSpPr>
        <p:grpSpPr>
          <a:xfrm>
            <a:off x="1964879" y="1888133"/>
            <a:ext cx="9191998" cy="913263"/>
            <a:chOff x="1989905" y="4143222"/>
            <a:chExt cx="9191998" cy="913263"/>
          </a:xfrm>
        </p:grpSpPr>
        <p:grpSp>
          <p:nvGrpSpPr>
            <p:cNvPr id="11" name="组合 21">
              <a:extLst>
                <a:ext uri="{FF2B5EF4-FFF2-40B4-BE49-F238E27FC236}">
                  <a16:creationId xmlns:a16="http://schemas.microsoft.com/office/drawing/2014/main" xmlns="" id="{E081D3D3-0D87-460A-BD70-3CB0C2D9B734}"/>
                </a:ext>
              </a:extLst>
            </p:cNvPr>
            <p:cNvGrpSpPr/>
            <p:nvPr/>
          </p:nvGrpSpPr>
          <p:grpSpPr>
            <a:xfrm>
              <a:off x="1989905" y="4175631"/>
              <a:ext cx="881765" cy="781220"/>
              <a:chOff x="2502793" y="4371105"/>
              <a:chExt cx="1520712" cy="1347797"/>
            </a:xfrm>
            <a:solidFill>
              <a:srgbClr val="FF9201"/>
            </a:solidFill>
          </p:grpSpPr>
          <p:sp>
            <p:nvSpPr>
              <p:cNvPr id="23" name="Freeform 5">
                <a:extLst>
                  <a:ext uri="{FF2B5EF4-FFF2-40B4-BE49-F238E27FC236}">
                    <a16:creationId xmlns:a16="http://schemas.microsoft.com/office/drawing/2014/main" xmlns="" id="{2779F168-93FE-46D6-89EE-1C4B604CD6E2}"/>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pFill/>
              <a:ln w="25400">
                <a:noFill/>
              </a:ln>
              <a:effectLst/>
            </p:spPr>
            <p:txBody>
              <a:bodyPr vert="horz" wrap="square" lIns="68580" tIns="34290" rIns="68580" bIns="34290" numCol="1" anchor="t" anchorCtr="0" compatLnSpc="1">
                <a:prstTxWarp prst="textNoShape">
                  <a:avLst/>
                </a:prstTxWarp>
              </a:bodyPr>
              <a:lstStyle/>
              <a:p>
                <a:endParaRPr lang="zh-CN" altLang="en-US" sz="3200">
                  <a:solidFill>
                    <a:schemeClr val="bg1"/>
                  </a:solidFill>
                </a:endParaRPr>
              </a:p>
            </p:txBody>
          </p:sp>
          <p:sp>
            <p:nvSpPr>
              <p:cNvPr id="24" name="文本框 26">
                <a:extLst>
                  <a:ext uri="{FF2B5EF4-FFF2-40B4-BE49-F238E27FC236}">
                    <a16:creationId xmlns:a16="http://schemas.microsoft.com/office/drawing/2014/main" xmlns="" id="{232689AC-61C3-4DAB-912A-338E724E63BE}"/>
                  </a:ext>
                </a:extLst>
              </p:cNvPr>
              <p:cNvSpPr txBox="1"/>
              <p:nvPr/>
            </p:nvSpPr>
            <p:spPr>
              <a:xfrm>
                <a:off x="2752106" y="4577155"/>
                <a:ext cx="1031438" cy="1008881"/>
              </a:xfrm>
              <a:prstGeom prst="rect">
                <a:avLst/>
              </a:prstGeom>
              <a:noFill/>
            </p:spPr>
            <p:txBody>
              <a:bodyPr wrap="square" rtlCol="0">
                <a:spAutoFit/>
              </a:bodyPr>
              <a:lstStyle/>
              <a:p>
                <a:pPr algn="ctr"/>
                <a:r>
                  <a:rPr lang="en-US" altLang="zh-CN" sz="3200" dirty="0" smtClean="0">
                    <a:solidFill>
                      <a:schemeClr val="bg1"/>
                    </a:solidFill>
                    <a:latin typeface="Impact" panose="020B0806030902050204" pitchFamily="34" charset="0"/>
                  </a:rPr>
                  <a:t>1</a:t>
                </a:r>
                <a:endParaRPr lang="zh-CN" altLang="en-US" sz="3200" dirty="0">
                  <a:solidFill>
                    <a:schemeClr val="bg1"/>
                  </a:solidFill>
                  <a:latin typeface="Impact" panose="020B0806030902050204" pitchFamily="34" charset="0"/>
                </a:endParaRPr>
              </a:p>
            </p:txBody>
          </p:sp>
        </p:grpSp>
        <p:sp>
          <p:nvSpPr>
            <p:cNvPr id="30" name="Text Placeholder 3">
              <a:extLst>
                <a:ext uri="{FF2B5EF4-FFF2-40B4-BE49-F238E27FC236}">
                  <a16:creationId xmlns:a16="http://schemas.microsoft.com/office/drawing/2014/main" xmlns="" id="{DB12CC61-9F3B-4274-8CFB-EF21544BE48A}"/>
                </a:ext>
              </a:extLst>
            </p:cNvPr>
            <p:cNvSpPr txBox="1">
              <a:spLocks/>
            </p:cNvSpPr>
            <p:nvPr/>
          </p:nvSpPr>
          <p:spPr>
            <a:xfrm>
              <a:off x="3286050" y="4143222"/>
              <a:ext cx="7895853" cy="913263"/>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要在红外干燥灯下完成整个制样过程，因为溴化钾易吸收水分，而羟基在红外区域有吸收峰，影响测定。</a:t>
              </a:r>
            </a:p>
          </p:txBody>
        </p:sp>
      </p:grpSp>
    </p:spTree>
    <p:extLst>
      <p:ext uri="{BB962C8B-B14F-4D97-AF65-F5344CB8AC3E}">
        <p14:creationId xmlns:p14="http://schemas.microsoft.com/office/powerpoint/2010/main" xmlns="" val="292621927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6" presetClass="entr" presetSubtype="37"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outVertical)">
                                      <p:cBhvr>
                                        <p:cTn id="10" dur="500"/>
                                        <p:tgtEl>
                                          <p:spTgt spid="10"/>
                                        </p:tgtEl>
                                      </p:cBhvr>
                                    </p:animEffect>
                                  </p:childTnLst>
                                </p:cTn>
                              </p:par>
                              <p:par>
                                <p:cTn id="11" presetID="22" presetClass="entr" presetSubtype="8"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par>
                                <p:cTn id="14" presetID="22" presetClass="entr" presetSubtype="8"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xmlns="" id="{36FDAB2A-6B4A-48DD-B295-08E24A650E2E}"/>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五、思考题 </a:t>
            </a:r>
          </a:p>
        </p:txBody>
      </p:sp>
      <p:cxnSp>
        <p:nvCxnSpPr>
          <p:cNvPr id="27" name="直接连接符 26">
            <a:extLst>
              <a:ext uri="{FF2B5EF4-FFF2-40B4-BE49-F238E27FC236}">
                <a16:creationId xmlns:a16="http://schemas.microsoft.com/office/drawing/2014/main" xmlns="" id="{48462C2E-85F1-4CB0-9030-EB2F20C19FEC}"/>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2" name="Group 824">
            <a:extLst>
              <a:ext uri="{FF2B5EF4-FFF2-40B4-BE49-F238E27FC236}">
                <a16:creationId xmlns:a16="http://schemas.microsoft.com/office/drawing/2014/main" xmlns="" id="{4FFE2ECF-85D2-4D75-A40B-B36D8B04F95F}"/>
              </a:ext>
            </a:extLst>
          </p:cNvPr>
          <p:cNvGrpSpPr/>
          <p:nvPr/>
        </p:nvGrpSpPr>
        <p:grpSpPr>
          <a:xfrm>
            <a:off x="1892871" y="2032149"/>
            <a:ext cx="1541384" cy="1035754"/>
            <a:chOff x="-190679" y="0"/>
            <a:chExt cx="4758892" cy="3197797"/>
          </a:xfrm>
        </p:grpSpPr>
        <p:sp>
          <p:nvSpPr>
            <p:cNvPr id="33" name="Shape 820">
              <a:extLst>
                <a:ext uri="{FF2B5EF4-FFF2-40B4-BE49-F238E27FC236}">
                  <a16:creationId xmlns:a16="http://schemas.microsoft.com/office/drawing/2014/main" xmlns="" id="{CFC906DE-5805-4784-868D-E599333C37D1}"/>
                </a:ext>
              </a:extLst>
            </p:cNvPr>
            <p:cNvSpPr/>
            <p:nvPr/>
          </p:nvSpPr>
          <p:spPr>
            <a:xfrm>
              <a:off x="874798" y="0"/>
              <a:ext cx="3693415" cy="3197797"/>
            </a:xfrm>
            <a:prstGeom prst="rightArrow">
              <a:avLst>
                <a:gd name="adj1" fmla="val 70636"/>
                <a:gd name="adj2" fmla="val 48674"/>
              </a:avLst>
            </a:prstGeom>
            <a:solidFill>
              <a:srgbClr val="1092F1"/>
            </a:solidFill>
            <a:ln w="12700" cap="flat">
              <a:noFill/>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Shape 821">
              <a:extLst>
                <a:ext uri="{FF2B5EF4-FFF2-40B4-BE49-F238E27FC236}">
                  <a16:creationId xmlns:a16="http://schemas.microsoft.com/office/drawing/2014/main" xmlns="" id="{0C95E941-7F7E-4465-ADA1-42F914019013}"/>
                </a:ext>
              </a:extLst>
            </p:cNvPr>
            <p:cNvSpPr/>
            <p:nvPr/>
          </p:nvSpPr>
          <p:spPr>
            <a:xfrm>
              <a:off x="-190679" y="520764"/>
              <a:ext cx="2156268" cy="21562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092F1"/>
            </a:solidFill>
            <a:ln w="76200" cap="flat">
              <a:solidFill>
                <a:schemeClr val="bg1">
                  <a:lumMod val="85000"/>
                </a:schemeClr>
              </a:solidFill>
              <a:prstDash val="solid"/>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Shape 823">
              <a:extLst>
                <a:ext uri="{FF2B5EF4-FFF2-40B4-BE49-F238E27FC236}">
                  <a16:creationId xmlns:a16="http://schemas.microsoft.com/office/drawing/2014/main" xmlns="" id="{FB99A5A1-18F6-4717-80C8-253AFAF684B1}"/>
                </a:ext>
              </a:extLst>
            </p:cNvPr>
            <p:cNvSpPr/>
            <p:nvPr/>
          </p:nvSpPr>
          <p:spPr>
            <a:xfrm>
              <a:off x="357896" y="1028762"/>
              <a:ext cx="1059116" cy="11402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a:solidFill>
                    <a:srgbClr val="F9FAFC"/>
                  </a:solidFill>
                  <a:latin typeface="FontAwesome"/>
                  <a:ea typeface="FontAwesome"/>
                  <a:cs typeface="FontAwesome"/>
                  <a:sym typeface="FontAwesome"/>
                </a:defRPr>
              </a:lvl1pPr>
            </a:lstStyle>
            <a:p>
              <a:pPr lvl="0">
                <a:defRPr sz="1800">
                  <a:solidFill>
                    <a:srgbClr val="000000"/>
                  </a:solidFill>
                </a:defRPr>
              </a:pPr>
              <a:r>
                <a:rPr lang="en-US" sz="240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sz="2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 name="Group 824">
            <a:extLst>
              <a:ext uri="{FF2B5EF4-FFF2-40B4-BE49-F238E27FC236}">
                <a16:creationId xmlns:a16="http://schemas.microsoft.com/office/drawing/2014/main" xmlns="" id="{309E2A80-CEF6-4EA1-A490-C4FAD4AEF918}"/>
              </a:ext>
            </a:extLst>
          </p:cNvPr>
          <p:cNvGrpSpPr/>
          <p:nvPr/>
        </p:nvGrpSpPr>
        <p:grpSpPr>
          <a:xfrm>
            <a:off x="1892871" y="3976365"/>
            <a:ext cx="1541384" cy="1035754"/>
            <a:chOff x="-190679" y="0"/>
            <a:chExt cx="4758892" cy="3197797"/>
          </a:xfrm>
        </p:grpSpPr>
        <p:sp>
          <p:nvSpPr>
            <p:cNvPr id="42" name="Shape 820">
              <a:extLst>
                <a:ext uri="{FF2B5EF4-FFF2-40B4-BE49-F238E27FC236}">
                  <a16:creationId xmlns:a16="http://schemas.microsoft.com/office/drawing/2014/main" xmlns="" id="{E3278CD5-E6F3-4BF6-9DE8-98E42D565A7D}"/>
                </a:ext>
              </a:extLst>
            </p:cNvPr>
            <p:cNvSpPr/>
            <p:nvPr/>
          </p:nvSpPr>
          <p:spPr>
            <a:xfrm>
              <a:off x="874798" y="0"/>
              <a:ext cx="3693415" cy="3197797"/>
            </a:xfrm>
            <a:prstGeom prst="rightArrow">
              <a:avLst>
                <a:gd name="adj1" fmla="val 70636"/>
                <a:gd name="adj2" fmla="val 48674"/>
              </a:avLst>
            </a:prstGeom>
            <a:solidFill>
              <a:srgbClr val="969696"/>
            </a:solidFill>
            <a:ln w="12700" cap="flat">
              <a:noFill/>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Shape 821">
              <a:extLst>
                <a:ext uri="{FF2B5EF4-FFF2-40B4-BE49-F238E27FC236}">
                  <a16:creationId xmlns:a16="http://schemas.microsoft.com/office/drawing/2014/main" xmlns="" id="{5E33A737-385A-47B5-BE72-E9415A475174}"/>
                </a:ext>
              </a:extLst>
            </p:cNvPr>
            <p:cNvSpPr/>
            <p:nvPr/>
          </p:nvSpPr>
          <p:spPr>
            <a:xfrm>
              <a:off x="-190679" y="520764"/>
              <a:ext cx="2156268" cy="21562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69696"/>
            </a:solidFill>
            <a:ln w="76200" cap="flat">
              <a:solidFill>
                <a:schemeClr val="bg1">
                  <a:lumMod val="85000"/>
                </a:schemeClr>
              </a:solidFill>
              <a:prstDash val="solid"/>
              <a:miter lim="400000"/>
            </a:ln>
            <a:effectLst/>
          </p:spPr>
          <p:txBody>
            <a:bodyPr wrap="square" lIns="0" tIns="0" rIns="0" bIns="0" numCol="1" anchor="ctr">
              <a:noAutofit/>
            </a:bodyPr>
            <a:lstStyle/>
            <a:p>
              <a:pPr lvl="0">
                <a:lnSpc>
                  <a:spcPct val="120000"/>
                </a:lnSpc>
                <a:defRPr sz="3200">
                  <a:solidFill>
                    <a:srgbClr val="FFFFFF"/>
                  </a:solidFill>
                </a:defRPr>
              </a:pPr>
              <a:endParaRPr sz="1429"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Shape 823">
              <a:extLst>
                <a:ext uri="{FF2B5EF4-FFF2-40B4-BE49-F238E27FC236}">
                  <a16:creationId xmlns:a16="http://schemas.microsoft.com/office/drawing/2014/main" xmlns="" id="{47A02C6D-0549-441E-B1A7-789130EBB14C}"/>
                </a:ext>
              </a:extLst>
            </p:cNvPr>
            <p:cNvSpPr/>
            <p:nvPr/>
          </p:nvSpPr>
          <p:spPr>
            <a:xfrm>
              <a:off x="357896" y="1028762"/>
              <a:ext cx="1059116" cy="11402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a:solidFill>
                    <a:srgbClr val="F9FAFC"/>
                  </a:solidFill>
                  <a:latin typeface="FontAwesome"/>
                  <a:ea typeface="FontAwesome"/>
                  <a:cs typeface="FontAwesome"/>
                  <a:sym typeface="FontAwesome"/>
                </a:defRPr>
              </a:lvl1pPr>
            </a:lstStyle>
            <a:p>
              <a:pPr lvl="0">
                <a:defRPr sz="1800">
                  <a:solidFill>
                    <a:srgbClr val="000000"/>
                  </a:solidFill>
                </a:defRPr>
              </a:pPr>
              <a:r>
                <a:rPr lang="en-US" sz="240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sz="2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51" name="Text Placeholder 3">
            <a:extLst>
              <a:ext uri="{FF2B5EF4-FFF2-40B4-BE49-F238E27FC236}">
                <a16:creationId xmlns:a16="http://schemas.microsoft.com/office/drawing/2014/main" xmlns="" id="{2E940588-7D73-4AB1-A3C1-05BCA8DFA73E}"/>
              </a:ext>
            </a:extLst>
          </p:cNvPr>
          <p:cNvSpPr txBox="1">
            <a:spLocks/>
          </p:cNvSpPr>
          <p:nvPr/>
        </p:nvSpPr>
        <p:spPr>
          <a:xfrm>
            <a:off x="3477047" y="2248173"/>
            <a:ext cx="7776864"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固体样品有哪几种制样方法，它们各适用于哪一种情况</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a:t>
            </a:r>
          </a:p>
        </p:txBody>
      </p:sp>
      <p:sp>
        <p:nvSpPr>
          <p:cNvPr id="56" name="Text Placeholder 3">
            <a:extLst>
              <a:ext uri="{FF2B5EF4-FFF2-40B4-BE49-F238E27FC236}">
                <a16:creationId xmlns:a16="http://schemas.microsoft.com/office/drawing/2014/main" xmlns="" id="{401E0205-D6BD-4E3E-B86C-7E729D2F9270}"/>
              </a:ext>
            </a:extLst>
          </p:cNvPr>
          <p:cNvSpPr txBox="1">
            <a:spLocks/>
          </p:cNvSpPr>
          <p:nvPr/>
        </p:nvSpPr>
        <p:spPr>
          <a:xfrm>
            <a:off x="3549055" y="4264397"/>
            <a:ext cx="4968552"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为什么红外光谱是连续的曲线图谱</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a:t>
            </a:r>
          </a:p>
        </p:txBody>
      </p:sp>
    </p:spTree>
    <p:extLst>
      <p:ext uri="{BB962C8B-B14F-4D97-AF65-F5344CB8AC3E}">
        <p14:creationId xmlns:p14="http://schemas.microsoft.com/office/powerpoint/2010/main" xmlns="" val="190144961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6" presetClass="entr" presetSubtype="37"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barn(outVertical)">
                                      <p:cBhvr>
                                        <p:cTn id="10" dur="500"/>
                                        <p:tgtEl>
                                          <p:spTgt spid="27"/>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 calcmode="lin" valueType="num">
                                      <p:cBhvr>
                                        <p:cTn id="15" dur="500" fill="hold"/>
                                        <p:tgtEl>
                                          <p:spTgt spid="2"/>
                                        </p:tgtEl>
                                        <p:attrNameLst>
                                          <p:attrName>style.rotation</p:attrName>
                                        </p:attrNameLst>
                                      </p:cBhvr>
                                      <p:tavLst>
                                        <p:tav tm="0">
                                          <p:val>
                                            <p:fltVal val="360"/>
                                          </p:val>
                                        </p:tav>
                                        <p:tav tm="100000">
                                          <p:val>
                                            <p:fltVal val="0"/>
                                          </p:val>
                                        </p:tav>
                                      </p:tavLst>
                                    </p:anim>
                                    <p:animEffect transition="in" filter="fade">
                                      <p:cBhvr>
                                        <p:cTn id="16" dur="500"/>
                                        <p:tgtEl>
                                          <p:spTgt spid="2"/>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fltVal val="0"/>
                                          </p:val>
                                        </p:tav>
                                        <p:tav tm="100000">
                                          <p:val>
                                            <p:strVal val="#ppt_h"/>
                                          </p:val>
                                        </p:tav>
                                      </p:tavLst>
                                    </p:anim>
                                    <p:anim calcmode="lin" valueType="num">
                                      <p:cBhvr>
                                        <p:cTn id="21" dur="500" fill="hold"/>
                                        <p:tgtEl>
                                          <p:spTgt spid="3"/>
                                        </p:tgtEl>
                                        <p:attrNameLst>
                                          <p:attrName>style.rotation</p:attrName>
                                        </p:attrNameLst>
                                      </p:cBhvr>
                                      <p:tavLst>
                                        <p:tav tm="0">
                                          <p:val>
                                            <p:fltVal val="360"/>
                                          </p:val>
                                        </p:tav>
                                        <p:tav tm="100000">
                                          <p:val>
                                            <p:fltVal val="0"/>
                                          </p:val>
                                        </p:tav>
                                      </p:tavLst>
                                    </p:anim>
                                    <p:animEffect transition="in" filter="fade">
                                      <p:cBhvr>
                                        <p:cTn id="22" dur="500"/>
                                        <p:tgtEl>
                                          <p:spTgt spid="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animEffect transition="in" filter="fade">
                                      <p:cBhvr>
                                        <p:cTn id="25" dur="500"/>
                                        <p:tgtEl>
                                          <p:spTgt spid="5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51" grpId="0"/>
      <p:bldP spid="5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4222445" y="796672"/>
            <a:ext cx="818464" cy="818464"/>
            <a:chOff x="2988735" y="1673093"/>
            <a:chExt cx="1219200" cy="1219200"/>
          </a:xfrm>
        </p:grpSpPr>
        <p:sp>
          <p:nvSpPr>
            <p:cNvPr id="25" name="椭圆 24"/>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6" name="文本框 25"/>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p>
          </p:txBody>
        </p:sp>
      </p:grpSp>
      <p:grpSp>
        <p:nvGrpSpPr>
          <p:cNvPr id="27" name="组合 26"/>
          <p:cNvGrpSpPr/>
          <p:nvPr/>
        </p:nvGrpSpPr>
        <p:grpSpPr>
          <a:xfrm>
            <a:off x="4951863" y="796672"/>
            <a:ext cx="818464" cy="818464"/>
            <a:chOff x="2988735" y="1673093"/>
            <a:chExt cx="1219200" cy="1219200"/>
          </a:xfrm>
        </p:grpSpPr>
        <p:sp>
          <p:nvSpPr>
            <p:cNvPr id="28" name="椭圆 27"/>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0" name="文本框 29"/>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31" name="组合 30"/>
          <p:cNvGrpSpPr/>
          <p:nvPr/>
        </p:nvGrpSpPr>
        <p:grpSpPr>
          <a:xfrm>
            <a:off x="5681281" y="796672"/>
            <a:ext cx="818464" cy="818464"/>
            <a:chOff x="2988735" y="1673093"/>
            <a:chExt cx="1219200" cy="1219200"/>
          </a:xfrm>
        </p:grpSpPr>
        <p:sp>
          <p:nvSpPr>
            <p:cNvPr id="32" name="椭圆 31"/>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3" name="文本框 32"/>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p>
          </p:txBody>
        </p:sp>
      </p:grpSp>
      <p:grpSp>
        <p:nvGrpSpPr>
          <p:cNvPr id="13" name="组合 12">
            <a:extLst>
              <a:ext uri="{FF2B5EF4-FFF2-40B4-BE49-F238E27FC236}">
                <a16:creationId xmlns:a16="http://schemas.microsoft.com/office/drawing/2014/main" xmlns="" id="{DF4A84D5-33B0-4794-AADE-1808783AECFB}"/>
              </a:ext>
            </a:extLst>
          </p:cNvPr>
          <p:cNvGrpSpPr/>
          <p:nvPr/>
        </p:nvGrpSpPr>
        <p:grpSpPr>
          <a:xfrm>
            <a:off x="6410699" y="796672"/>
            <a:ext cx="818464" cy="818464"/>
            <a:chOff x="2988735" y="1673093"/>
            <a:chExt cx="1219200" cy="1219200"/>
          </a:xfrm>
        </p:grpSpPr>
        <p:sp>
          <p:nvSpPr>
            <p:cNvPr id="14" name="椭圆 13">
              <a:extLst>
                <a:ext uri="{FF2B5EF4-FFF2-40B4-BE49-F238E27FC236}">
                  <a16:creationId xmlns:a16="http://schemas.microsoft.com/office/drawing/2014/main" xmlns="" id="{0FDC287C-D2BF-4C71-9A6A-79D93529CA73}"/>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5" name="文本框 14">
              <a:extLst>
                <a:ext uri="{FF2B5EF4-FFF2-40B4-BE49-F238E27FC236}">
                  <a16:creationId xmlns:a16="http://schemas.microsoft.com/office/drawing/2014/main" xmlns="" id="{04DCD3FE-F35C-4B9E-B35E-6C82A09E7F55}"/>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16" name="组合 15">
            <a:extLst>
              <a:ext uri="{FF2B5EF4-FFF2-40B4-BE49-F238E27FC236}">
                <a16:creationId xmlns:a16="http://schemas.microsoft.com/office/drawing/2014/main" xmlns="" id="{AD3E127F-8846-440A-9BA5-3E16763E1FB9}"/>
              </a:ext>
            </a:extLst>
          </p:cNvPr>
          <p:cNvGrpSpPr/>
          <p:nvPr/>
        </p:nvGrpSpPr>
        <p:grpSpPr>
          <a:xfrm>
            <a:off x="7140117" y="796672"/>
            <a:ext cx="818464" cy="818464"/>
            <a:chOff x="2988735" y="1673093"/>
            <a:chExt cx="1219200" cy="1219200"/>
          </a:xfrm>
        </p:grpSpPr>
        <p:sp>
          <p:nvSpPr>
            <p:cNvPr id="17" name="椭圆 16">
              <a:extLst>
                <a:ext uri="{FF2B5EF4-FFF2-40B4-BE49-F238E27FC236}">
                  <a16:creationId xmlns:a16="http://schemas.microsoft.com/office/drawing/2014/main" xmlns="" id="{DAA7FCDE-7C12-47F5-B0F3-D6988CBB1002}"/>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8" name="文本框 17">
              <a:extLst>
                <a:ext uri="{FF2B5EF4-FFF2-40B4-BE49-F238E27FC236}">
                  <a16:creationId xmlns:a16="http://schemas.microsoft.com/office/drawing/2014/main" xmlns="" id="{06B09095-F5B8-43BD-B837-521010EE0F04}"/>
                </a:ext>
              </a:extLst>
            </p:cNvPr>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p>
          </p:txBody>
        </p:sp>
      </p:grpSp>
      <p:grpSp>
        <p:nvGrpSpPr>
          <p:cNvPr id="19" name="组合 18">
            <a:extLst>
              <a:ext uri="{FF2B5EF4-FFF2-40B4-BE49-F238E27FC236}">
                <a16:creationId xmlns:a16="http://schemas.microsoft.com/office/drawing/2014/main" xmlns="" id="{FC3586C4-5A46-4F1E-930C-07F02F90760C}"/>
              </a:ext>
            </a:extLst>
          </p:cNvPr>
          <p:cNvGrpSpPr/>
          <p:nvPr/>
        </p:nvGrpSpPr>
        <p:grpSpPr>
          <a:xfrm>
            <a:off x="7869535" y="796672"/>
            <a:ext cx="818464" cy="818464"/>
            <a:chOff x="2988735" y="1673093"/>
            <a:chExt cx="1219200" cy="1219200"/>
          </a:xfrm>
        </p:grpSpPr>
        <p:sp>
          <p:nvSpPr>
            <p:cNvPr id="20" name="椭圆 19">
              <a:extLst>
                <a:ext uri="{FF2B5EF4-FFF2-40B4-BE49-F238E27FC236}">
                  <a16:creationId xmlns:a16="http://schemas.microsoft.com/office/drawing/2014/main" xmlns="" id="{A0628CEE-DAAC-4300-8887-2F05A53AB50F}"/>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1" name="文本框 20">
              <a:extLst>
                <a:ext uri="{FF2B5EF4-FFF2-40B4-BE49-F238E27FC236}">
                  <a16:creationId xmlns:a16="http://schemas.microsoft.com/office/drawing/2014/main" xmlns="" id="{7F957B20-9279-4C91-BD2D-A3B5D54EB21A}"/>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p>
          </p:txBody>
        </p:sp>
      </p:grpSp>
      <p:sp>
        <p:nvSpPr>
          <p:cNvPr id="23" name="文本框 22">
            <a:extLst>
              <a:ext uri="{FF2B5EF4-FFF2-40B4-BE49-F238E27FC236}">
                <a16:creationId xmlns:a16="http://schemas.microsoft.com/office/drawing/2014/main" xmlns="" id="{ED70A12D-3C33-4815-B880-0437CE88E7D4}"/>
              </a:ext>
            </a:extLst>
          </p:cNvPr>
          <p:cNvSpPr txBox="1"/>
          <p:nvPr/>
        </p:nvSpPr>
        <p:spPr>
          <a:xfrm>
            <a:off x="2900983" y="1888133"/>
            <a:ext cx="7007046" cy="661848"/>
          </a:xfrm>
          <a:prstGeom prst="rect">
            <a:avLst/>
          </a:prstGeom>
          <a:noFill/>
        </p:spPr>
        <p:txBody>
          <a:bodyPr wrap="none" rtlCol="0">
            <a:spAutoFit/>
            <a:scene3d>
              <a:camera prst="orthographicFront"/>
              <a:lightRig rig="threePt" dir="t"/>
            </a:scene3d>
            <a:sp3d contourW="12700"/>
          </a:bodyPr>
          <a:lstStyle/>
          <a:p>
            <a:pPr algn="ctr">
              <a:lnSpc>
                <a:spcPct val="150000"/>
              </a:lnSpc>
            </a:pPr>
            <a:r>
              <a:rPr lang="zh-CN" altLang="en-US" sz="2800" b="1" dirty="0" smtClean="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（一）混</a:t>
            </a:r>
            <a:r>
              <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合物中乙醇含量的气相色谱法测</a:t>
            </a:r>
            <a:r>
              <a:rPr lang="zh-CN" altLang="en-US" sz="2800" b="1" dirty="0" smtClean="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定</a:t>
            </a:r>
            <a:endPar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xmlns="" val="974061815"/>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1000" fill="hold"/>
                                        <p:tgtEl>
                                          <p:spTgt spid="24"/>
                                        </p:tgtEl>
                                        <p:attrNameLst>
                                          <p:attrName>ppt_x</p:attrName>
                                        </p:attrNameLst>
                                      </p:cBhvr>
                                      <p:tavLst>
                                        <p:tav tm="0">
                                          <p:val>
                                            <p:strVal val="#ppt_x"/>
                                          </p:val>
                                        </p:tav>
                                        <p:tav tm="100000">
                                          <p:val>
                                            <p:strVal val="#ppt_x"/>
                                          </p:val>
                                        </p:tav>
                                      </p:tavLst>
                                    </p:anim>
                                    <p:anim calcmode="lin" valueType="num">
                                      <p:cBhvr additive="base">
                                        <p:cTn id="13" dur="1000" fill="hold"/>
                                        <p:tgtEl>
                                          <p:spTgt spid="24"/>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stCondLst>
                                    <p:cond delay="100"/>
                                  </p:stCondLst>
                                  <p:childTnLst>
                                    <p:set>
                                      <p:cBhvr>
                                        <p:cTn id="15" dur="1" fill="hold">
                                          <p:stCondLst>
                                            <p:cond delay="0"/>
                                          </p:stCondLst>
                                        </p:cTn>
                                        <p:tgtEl>
                                          <p:spTgt spid="27"/>
                                        </p:tgtEl>
                                        <p:attrNameLst>
                                          <p:attrName>style.visibility</p:attrName>
                                        </p:attrNameLst>
                                      </p:cBhvr>
                                      <p:to>
                                        <p:strVal val="visible"/>
                                      </p:to>
                                    </p:set>
                                    <p:anim calcmode="lin" valueType="num">
                                      <p:cBhvr additive="base">
                                        <p:cTn id="16" dur="1000" fill="hold"/>
                                        <p:tgtEl>
                                          <p:spTgt spid="27"/>
                                        </p:tgtEl>
                                        <p:attrNameLst>
                                          <p:attrName>ppt_x</p:attrName>
                                        </p:attrNameLst>
                                      </p:cBhvr>
                                      <p:tavLst>
                                        <p:tav tm="0">
                                          <p:val>
                                            <p:strVal val="#ppt_x"/>
                                          </p:val>
                                        </p:tav>
                                        <p:tav tm="100000">
                                          <p:val>
                                            <p:strVal val="#ppt_x"/>
                                          </p:val>
                                        </p:tav>
                                      </p:tavLst>
                                    </p:anim>
                                    <p:anim calcmode="lin" valueType="num">
                                      <p:cBhvr additive="base">
                                        <p:cTn id="17" dur="1000" fill="hold"/>
                                        <p:tgtEl>
                                          <p:spTgt spid="27"/>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stCondLst>
                                    <p:cond delay="200"/>
                                  </p:stCondLst>
                                  <p:childTnLst>
                                    <p:set>
                                      <p:cBhvr>
                                        <p:cTn id="19" dur="1" fill="hold">
                                          <p:stCondLst>
                                            <p:cond delay="0"/>
                                          </p:stCondLst>
                                        </p:cTn>
                                        <p:tgtEl>
                                          <p:spTgt spid="31"/>
                                        </p:tgtEl>
                                        <p:attrNameLst>
                                          <p:attrName>style.visibility</p:attrName>
                                        </p:attrNameLst>
                                      </p:cBhvr>
                                      <p:to>
                                        <p:strVal val="visible"/>
                                      </p:to>
                                    </p:set>
                                    <p:anim calcmode="lin" valueType="num">
                                      <p:cBhvr additive="base">
                                        <p:cTn id="20" dur="1000" fill="hold"/>
                                        <p:tgtEl>
                                          <p:spTgt spid="31"/>
                                        </p:tgtEl>
                                        <p:attrNameLst>
                                          <p:attrName>ppt_x</p:attrName>
                                        </p:attrNameLst>
                                      </p:cBhvr>
                                      <p:tavLst>
                                        <p:tav tm="0">
                                          <p:val>
                                            <p:strVal val="#ppt_x"/>
                                          </p:val>
                                        </p:tav>
                                        <p:tav tm="100000">
                                          <p:val>
                                            <p:strVal val="#ppt_x"/>
                                          </p:val>
                                        </p:tav>
                                      </p:tavLst>
                                    </p:anim>
                                    <p:anim calcmode="lin" valueType="num">
                                      <p:cBhvr additive="base">
                                        <p:cTn id="21" dur="1000" fill="hold"/>
                                        <p:tgtEl>
                                          <p:spTgt spid="31"/>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stCondLst>
                                    <p:cond delay="30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1000" fill="hold"/>
                                        <p:tgtEl>
                                          <p:spTgt spid="13"/>
                                        </p:tgtEl>
                                        <p:attrNameLst>
                                          <p:attrName>ppt_x</p:attrName>
                                        </p:attrNameLst>
                                      </p:cBhvr>
                                      <p:tavLst>
                                        <p:tav tm="0">
                                          <p:val>
                                            <p:strVal val="#ppt_x"/>
                                          </p:val>
                                        </p:tav>
                                        <p:tav tm="100000">
                                          <p:val>
                                            <p:strVal val="#ppt_x"/>
                                          </p:val>
                                        </p:tav>
                                      </p:tavLst>
                                    </p:anim>
                                    <p:anim calcmode="lin" valueType="num">
                                      <p:cBhvr additive="base">
                                        <p:cTn id="25" dur="1000" fill="hold"/>
                                        <p:tgtEl>
                                          <p:spTgt spid="13"/>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stCondLst>
                                    <p:cond delay="40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1000" fill="hold"/>
                                        <p:tgtEl>
                                          <p:spTgt spid="16"/>
                                        </p:tgtEl>
                                        <p:attrNameLst>
                                          <p:attrName>ppt_x</p:attrName>
                                        </p:attrNameLst>
                                      </p:cBhvr>
                                      <p:tavLst>
                                        <p:tav tm="0">
                                          <p:val>
                                            <p:strVal val="#ppt_x"/>
                                          </p:val>
                                        </p:tav>
                                        <p:tav tm="100000">
                                          <p:val>
                                            <p:strVal val="#ppt_x"/>
                                          </p:val>
                                        </p:tav>
                                      </p:tavLst>
                                    </p:anim>
                                    <p:anim calcmode="lin" valueType="num">
                                      <p:cBhvr additive="base">
                                        <p:cTn id="29" dur="1000" fill="hold"/>
                                        <p:tgtEl>
                                          <p:spTgt spid="1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stCondLst>
                                    <p:cond delay="500"/>
                                  </p:stCondLst>
                                  <p:childTnLst>
                                    <p:set>
                                      <p:cBhvr>
                                        <p:cTn id="31" dur="1" fill="hold">
                                          <p:stCondLst>
                                            <p:cond delay="0"/>
                                          </p:stCondLst>
                                        </p:cTn>
                                        <p:tgtEl>
                                          <p:spTgt spid="19"/>
                                        </p:tgtEl>
                                        <p:attrNameLst>
                                          <p:attrName>style.visibility</p:attrName>
                                        </p:attrNameLst>
                                      </p:cBhvr>
                                      <p:to>
                                        <p:strVal val="visible"/>
                                      </p:to>
                                    </p:set>
                                    <p:anim calcmode="lin" valueType="num">
                                      <p:cBhvr additive="base">
                                        <p:cTn id="32" dur="1000" fill="hold"/>
                                        <p:tgtEl>
                                          <p:spTgt spid="19"/>
                                        </p:tgtEl>
                                        <p:attrNameLst>
                                          <p:attrName>ppt_x</p:attrName>
                                        </p:attrNameLst>
                                      </p:cBhvr>
                                      <p:tavLst>
                                        <p:tav tm="0">
                                          <p:val>
                                            <p:strVal val="#ppt_x"/>
                                          </p:val>
                                        </p:tav>
                                        <p:tav tm="100000">
                                          <p:val>
                                            <p:strVal val="#ppt_x"/>
                                          </p:val>
                                        </p:tav>
                                      </p:tavLst>
                                    </p:anim>
                                    <p:anim calcmode="lin" valueType="num">
                                      <p:cBhvr additive="base">
                                        <p:cTn id="33" dur="1000" fill="hold"/>
                                        <p:tgtEl>
                                          <p:spTgt spid="19"/>
                                        </p:tgtEl>
                                        <p:attrNameLst>
                                          <p:attrName>ppt_y</p:attrName>
                                        </p:attrNameLst>
                                      </p:cBhvr>
                                      <p:tavLst>
                                        <p:tav tm="0">
                                          <p:val>
                                            <p:strVal val="0-#ppt_h/2"/>
                                          </p:val>
                                        </p:tav>
                                        <p:tav tm="100000">
                                          <p:val>
                                            <p:strVal val="#ppt_y"/>
                                          </p:val>
                                        </p:tav>
                                      </p:tavLst>
                                    </p:anim>
                                  </p:childTnLst>
                                </p:cTn>
                              </p:par>
                            </p:childTnLst>
                          </p:cTn>
                        </p:par>
                        <p:par>
                          <p:cTn id="34" fill="hold">
                            <p:stCondLst>
                              <p:cond delay="1500"/>
                            </p:stCondLst>
                            <p:childTnLst>
                              <p:par>
                                <p:cTn id="35" presetID="23" presetClass="entr" presetSubtype="528" fill="hold" grpId="0" nodeType="afterEffect">
                                  <p:stCondLst>
                                    <p:cond delay="0"/>
                                  </p:stCondLst>
                                  <p:iterate type="lt">
                                    <p:tmPct val="5000"/>
                                  </p:iterate>
                                  <p:childTnLst>
                                    <p:set>
                                      <p:cBhvr>
                                        <p:cTn id="36" dur="1" fill="hold">
                                          <p:stCondLst>
                                            <p:cond delay="0"/>
                                          </p:stCondLst>
                                        </p:cTn>
                                        <p:tgtEl>
                                          <p:spTgt spid="23"/>
                                        </p:tgtEl>
                                        <p:attrNameLst>
                                          <p:attrName>style.visibility</p:attrName>
                                        </p:attrNameLst>
                                      </p:cBhvr>
                                      <p:to>
                                        <p:strVal val="visible"/>
                                      </p:to>
                                    </p:set>
                                    <p:anim to="" calcmode="lin" valueType="num">
                                      <p:cBhvr>
                                        <p:cTn id="37" dur="700" fill="hold">
                                          <p:stCondLst>
                                            <p:cond delay="0"/>
                                          </p:stCondLst>
                                        </p:cTn>
                                        <p:tgtEl>
                                          <p:spTgt spid="23"/>
                                        </p:tgtEl>
                                        <p:attrNameLst>
                                          <p:attrName>ppt_x</p:attrName>
                                        </p:attrNameLst>
                                      </p:cBhvr>
                                      <p:tavLst>
                                        <p:tav tm="0" fmla="#ppt_x+(8/9)*(#ppt_x-0.5)*((1.5-1.5*$)^2-(1.5-1.5*$)^3)">
                                          <p:val>
                                            <p:fltVal val="0"/>
                                          </p:val>
                                        </p:tav>
                                        <p:tav tm="100000">
                                          <p:val>
                                            <p:fltVal val="1"/>
                                          </p:val>
                                        </p:tav>
                                      </p:tavLst>
                                    </p:anim>
                                    <p:anim to="" calcmode="lin" valueType="num">
                                      <p:cBhvr>
                                        <p:cTn id="38" dur="700" fill="hold">
                                          <p:stCondLst>
                                            <p:cond delay="0"/>
                                          </p:stCondLst>
                                        </p:cTn>
                                        <p:tgtEl>
                                          <p:spTgt spid="23"/>
                                        </p:tgtEl>
                                        <p:attrNameLst>
                                          <p:attrName>ppt_y</p:attrName>
                                        </p:attrNameLst>
                                      </p:cBhvr>
                                      <p:tavLst>
                                        <p:tav tm="0" fmla="#ppt_y+(8/9)*(#ppt_y-0.5)*((1.5-1.5*$)^2-(1.5-1.5*$)^3)">
                                          <p:val>
                                            <p:fltVal val="0"/>
                                          </p:val>
                                        </p:tav>
                                        <p:tav tm="100000">
                                          <p:val>
                                            <p:fltVal val="1"/>
                                          </p:val>
                                        </p:tav>
                                      </p:tavLst>
                                    </p:anim>
                                    <p:anim to="" calcmode="lin" valueType="num">
                                      <p:cBhvr>
                                        <p:cTn id="39" dur="700" fill="hold">
                                          <p:stCondLst>
                                            <p:cond delay="0"/>
                                          </p:stCondLst>
                                        </p:cTn>
                                        <p:tgtEl>
                                          <p:spTgt spid="23"/>
                                        </p:tgtEl>
                                        <p:attrNameLst>
                                          <p:attrName>ppt_w</p:attrName>
                                        </p:attrNameLst>
                                      </p:cBhvr>
                                      <p:tavLst>
                                        <p:tav tm="0" fmla="#ppt_w+(8/9)*(#ppt_w-0)*((1.5-1.5*$)^2-(1.5-1.5*$)^3)">
                                          <p:val>
                                            <p:fltVal val="0"/>
                                          </p:val>
                                        </p:tav>
                                        <p:tav tm="100000">
                                          <p:val>
                                            <p:fltVal val="1"/>
                                          </p:val>
                                        </p:tav>
                                      </p:tavLst>
                                    </p:anim>
                                    <p:anim to="" calcmode="lin" valueType="num">
                                      <p:cBhvr>
                                        <p:cTn id="40" dur="700" fill="hold">
                                          <p:stCondLst>
                                            <p:cond delay="0"/>
                                          </p:stCondLst>
                                        </p:cTn>
                                        <p:tgtEl>
                                          <p:spTgt spid="23"/>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4222445" y="796672"/>
            <a:ext cx="818464" cy="818464"/>
            <a:chOff x="2988735" y="1673093"/>
            <a:chExt cx="1219200" cy="1219200"/>
          </a:xfrm>
        </p:grpSpPr>
        <p:sp>
          <p:nvSpPr>
            <p:cNvPr id="25" name="椭圆 24"/>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6" name="文本框 25"/>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p>
          </p:txBody>
        </p:sp>
      </p:grpSp>
      <p:grpSp>
        <p:nvGrpSpPr>
          <p:cNvPr id="27" name="组合 26"/>
          <p:cNvGrpSpPr/>
          <p:nvPr/>
        </p:nvGrpSpPr>
        <p:grpSpPr>
          <a:xfrm>
            <a:off x="4951863" y="796672"/>
            <a:ext cx="818464" cy="818464"/>
            <a:chOff x="2988735" y="1673093"/>
            <a:chExt cx="1219200" cy="1219200"/>
          </a:xfrm>
        </p:grpSpPr>
        <p:sp>
          <p:nvSpPr>
            <p:cNvPr id="28" name="椭圆 27"/>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0" name="文本框 29"/>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31" name="组合 30"/>
          <p:cNvGrpSpPr/>
          <p:nvPr/>
        </p:nvGrpSpPr>
        <p:grpSpPr>
          <a:xfrm>
            <a:off x="5681281" y="796672"/>
            <a:ext cx="818464" cy="818464"/>
            <a:chOff x="2988735" y="1673093"/>
            <a:chExt cx="1219200" cy="1219200"/>
          </a:xfrm>
        </p:grpSpPr>
        <p:sp>
          <p:nvSpPr>
            <p:cNvPr id="32" name="椭圆 31"/>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3" name="文本框 32"/>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p>
          </p:txBody>
        </p:sp>
      </p:grpSp>
      <p:grpSp>
        <p:nvGrpSpPr>
          <p:cNvPr id="13" name="组合 12">
            <a:extLst>
              <a:ext uri="{FF2B5EF4-FFF2-40B4-BE49-F238E27FC236}">
                <a16:creationId xmlns:a16="http://schemas.microsoft.com/office/drawing/2014/main" xmlns="" id="{DF4A84D5-33B0-4794-AADE-1808783AECFB}"/>
              </a:ext>
            </a:extLst>
          </p:cNvPr>
          <p:cNvGrpSpPr/>
          <p:nvPr/>
        </p:nvGrpSpPr>
        <p:grpSpPr>
          <a:xfrm>
            <a:off x="6410699" y="796672"/>
            <a:ext cx="818464" cy="818464"/>
            <a:chOff x="2988735" y="1673093"/>
            <a:chExt cx="1219200" cy="1219200"/>
          </a:xfrm>
        </p:grpSpPr>
        <p:sp>
          <p:nvSpPr>
            <p:cNvPr id="14" name="椭圆 13">
              <a:extLst>
                <a:ext uri="{FF2B5EF4-FFF2-40B4-BE49-F238E27FC236}">
                  <a16:creationId xmlns:a16="http://schemas.microsoft.com/office/drawing/2014/main" xmlns="" id="{0FDC287C-D2BF-4C71-9A6A-79D93529CA73}"/>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5" name="文本框 14">
              <a:extLst>
                <a:ext uri="{FF2B5EF4-FFF2-40B4-BE49-F238E27FC236}">
                  <a16:creationId xmlns:a16="http://schemas.microsoft.com/office/drawing/2014/main" xmlns="" id="{04DCD3FE-F35C-4B9E-B35E-6C82A09E7F55}"/>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16" name="组合 15">
            <a:extLst>
              <a:ext uri="{FF2B5EF4-FFF2-40B4-BE49-F238E27FC236}">
                <a16:creationId xmlns:a16="http://schemas.microsoft.com/office/drawing/2014/main" xmlns="" id="{AD3E127F-8846-440A-9BA5-3E16763E1FB9}"/>
              </a:ext>
            </a:extLst>
          </p:cNvPr>
          <p:cNvGrpSpPr/>
          <p:nvPr/>
        </p:nvGrpSpPr>
        <p:grpSpPr>
          <a:xfrm>
            <a:off x="7140117" y="796672"/>
            <a:ext cx="818464" cy="818464"/>
            <a:chOff x="2988735" y="1673093"/>
            <a:chExt cx="1219200" cy="1219200"/>
          </a:xfrm>
        </p:grpSpPr>
        <p:sp>
          <p:nvSpPr>
            <p:cNvPr id="17" name="椭圆 16">
              <a:extLst>
                <a:ext uri="{FF2B5EF4-FFF2-40B4-BE49-F238E27FC236}">
                  <a16:creationId xmlns:a16="http://schemas.microsoft.com/office/drawing/2014/main" xmlns="" id="{DAA7FCDE-7C12-47F5-B0F3-D6988CBB1002}"/>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8" name="文本框 17">
              <a:extLst>
                <a:ext uri="{FF2B5EF4-FFF2-40B4-BE49-F238E27FC236}">
                  <a16:creationId xmlns:a16="http://schemas.microsoft.com/office/drawing/2014/main" xmlns="" id="{06B09095-F5B8-43BD-B837-521010EE0F04}"/>
                </a:ext>
              </a:extLst>
            </p:cNvPr>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p>
          </p:txBody>
        </p:sp>
      </p:grpSp>
      <p:grpSp>
        <p:nvGrpSpPr>
          <p:cNvPr id="19" name="组合 18">
            <a:extLst>
              <a:ext uri="{FF2B5EF4-FFF2-40B4-BE49-F238E27FC236}">
                <a16:creationId xmlns:a16="http://schemas.microsoft.com/office/drawing/2014/main" xmlns="" id="{FC3586C4-5A46-4F1E-930C-07F02F90760C}"/>
              </a:ext>
            </a:extLst>
          </p:cNvPr>
          <p:cNvGrpSpPr/>
          <p:nvPr/>
        </p:nvGrpSpPr>
        <p:grpSpPr>
          <a:xfrm>
            <a:off x="7869535" y="796672"/>
            <a:ext cx="818464" cy="818464"/>
            <a:chOff x="2988735" y="1673093"/>
            <a:chExt cx="1219200" cy="1219200"/>
          </a:xfrm>
        </p:grpSpPr>
        <p:sp>
          <p:nvSpPr>
            <p:cNvPr id="20" name="椭圆 19">
              <a:extLst>
                <a:ext uri="{FF2B5EF4-FFF2-40B4-BE49-F238E27FC236}">
                  <a16:creationId xmlns:a16="http://schemas.microsoft.com/office/drawing/2014/main" xmlns="" id="{A0628CEE-DAAC-4300-8887-2F05A53AB50F}"/>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1" name="文本框 20">
              <a:extLst>
                <a:ext uri="{FF2B5EF4-FFF2-40B4-BE49-F238E27FC236}">
                  <a16:creationId xmlns:a16="http://schemas.microsoft.com/office/drawing/2014/main" xmlns="" id="{7F957B20-9279-4C91-BD2D-A3B5D54EB21A}"/>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p>
          </p:txBody>
        </p:sp>
      </p:grpSp>
      <p:sp>
        <p:nvSpPr>
          <p:cNvPr id="23" name="文本框 22">
            <a:extLst>
              <a:ext uri="{FF2B5EF4-FFF2-40B4-BE49-F238E27FC236}">
                <a16:creationId xmlns:a16="http://schemas.microsoft.com/office/drawing/2014/main" xmlns="" id="{26B13192-3C33-4F99-93D7-B600BEE4C9FC}"/>
              </a:ext>
            </a:extLst>
          </p:cNvPr>
          <p:cNvSpPr txBox="1"/>
          <p:nvPr/>
        </p:nvSpPr>
        <p:spPr>
          <a:xfrm>
            <a:off x="3060185" y="1888133"/>
            <a:ext cx="7007046" cy="738664"/>
          </a:xfrm>
          <a:prstGeom prst="rect">
            <a:avLst/>
          </a:prstGeom>
          <a:noFill/>
        </p:spPr>
        <p:txBody>
          <a:bodyPr wrap="none" rtlCol="0">
            <a:spAutoFit/>
            <a:scene3d>
              <a:camera prst="orthographicFront"/>
              <a:lightRig rig="threePt" dir="t"/>
            </a:scene3d>
            <a:sp3d contourW="12700"/>
          </a:bodyPr>
          <a:lstStyle/>
          <a:p>
            <a:pPr algn="ctr">
              <a:lnSpc>
                <a:spcPct val="150000"/>
              </a:lnSpc>
            </a:pPr>
            <a:r>
              <a:rPr lang="zh-CN" altLang="en-US" sz="2800" b="1" dirty="0" smtClean="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（一）混</a:t>
            </a:r>
            <a:r>
              <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合物中乙醇含量的气相色谱法测</a:t>
            </a:r>
            <a:r>
              <a:rPr lang="zh-CN" altLang="en-US" sz="2800" b="1" dirty="0" smtClean="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定</a:t>
            </a:r>
            <a:endParaRPr lang="zh-CN" altLang="en-US" sz="28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xmlns="" val="3369547005"/>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1000" fill="hold"/>
                                        <p:tgtEl>
                                          <p:spTgt spid="24"/>
                                        </p:tgtEl>
                                        <p:attrNameLst>
                                          <p:attrName>ppt_x</p:attrName>
                                        </p:attrNameLst>
                                      </p:cBhvr>
                                      <p:tavLst>
                                        <p:tav tm="0">
                                          <p:val>
                                            <p:strVal val="#ppt_x"/>
                                          </p:val>
                                        </p:tav>
                                        <p:tav tm="100000">
                                          <p:val>
                                            <p:strVal val="#ppt_x"/>
                                          </p:val>
                                        </p:tav>
                                      </p:tavLst>
                                    </p:anim>
                                    <p:anim calcmode="lin" valueType="num">
                                      <p:cBhvr additive="base">
                                        <p:cTn id="13" dur="1000" fill="hold"/>
                                        <p:tgtEl>
                                          <p:spTgt spid="24"/>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stCondLst>
                                    <p:cond delay="100"/>
                                  </p:stCondLst>
                                  <p:childTnLst>
                                    <p:set>
                                      <p:cBhvr>
                                        <p:cTn id="15" dur="1" fill="hold">
                                          <p:stCondLst>
                                            <p:cond delay="0"/>
                                          </p:stCondLst>
                                        </p:cTn>
                                        <p:tgtEl>
                                          <p:spTgt spid="27"/>
                                        </p:tgtEl>
                                        <p:attrNameLst>
                                          <p:attrName>style.visibility</p:attrName>
                                        </p:attrNameLst>
                                      </p:cBhvr>
                                      <p:to>
                                        <p:strVal val="visible"/>
                                      </p:to>
                                    </p:set>
                                    <p:anim calcmode="lin" valueType="num">
                                      <p:cBhvr additive="base">
                                        <p:cTn id="16" dur="1000" fill="hold"/>
                                        <p:tgtEl>
                                          <p:spTgt spid="27"/>
                                        </p:tgtEl>
                                        <p:attrNameLst>
                                          <p:attrName>ppt_x</p:attrName>
                                        </p:attrNameLst>
                                      </p:cBhvr>
                                      <p:tavLst>
                                        <p:tav tm="0">
                                          <p:val>
                                            <p:strVal val="#ppt_x"/>
                                          </p:val>
                                        </p:tav>
                                        <p:tav tm="100000">
                                          <p:val>
                                            <p:strVal val="#ppt_x"/>
                                          </p:val>
                                        </p:tav>
                                      </p:tavLst>
                                    </p:anim>
                                    <p:anim calcmode="lin" valueType="num">
                                      <p:cBhvr additive="base">
                                        <p:cTn id="17" dur="1000" fill="hold"/>
                                        <p:tgtEl>
                                          <p:spTgt spid="27"/>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stCondLst>
                                    <p:cond delay="200"/>
                                  </p:stCondLst>
                                  <p:childTnLst>
                                    <p:set>
                                      <p:cBhvr>
                                        <p:cTn id="19" dur="1" fill="hold">
                                          <p:stCondLst>
                                            <p:cond delay="0"/>
                                          </p:stCondLst>
                                        </p:cTn>
                                        <p:tgtEl>
                                          <p:spTgt spid="31"/>
                                        </p:tgtEl>
                                        <p:attrNameLst>
                                          <p:attrName>style.visibility</p:attrName>
                                        </p:attrNameLst>
                                      </p:cBhvr>
                                      <p:to>
                                        <p:strVal val="visible"/>
                                      </p:to>
                                    </p:set>
                                    <p:anim calcmode="lin" valueType="num">
                                      <p:cBhvr additive="base">
                                        <p:cTn id="20" dur="1000" fill="hold"/>
                                        <p:tgtEl>
                                          <p:spTgt spid="31"/>
                                        </p:tgtEl>
                                        <p:attrNameLst>
                                          <p:attrName>ppt_x</p:attrName>
                                        </p:attrNameLst>
                                      </p:cBhvr>
                                      <p:tavLst>
                                        <p:tav tm="0">
                                          <p:val>
                                            <p:strVal val="#ppt_x"/>
                                          </p:val>
                                        </p:tav>
                                        <p:tav tm="100000">
                                          <p:val>
                                            <p:strVal val="#ppt_x"/>
                                          </p:val>
                                        </p:tav>
                                      </p:tavLst>
                                    </p:anim>
                                    <p:anim calcmode="lin" valueType="num">
                                      <p:cBhvr additive="base">
                                        <p:cTn id="21" dur="1000" fill="hold"/>
                                        <p:tgtEl>
                                          <p:spTgt spid="31"/>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stCondLst>
                                    <p:cond delay="30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1000" fill="hold"/>
                                        <p:tgtEl>
                                          <p:spTgt spid="13"/>
                                        </p:tgtEl>
                                        <p:attrNameLst>
                                          <p:attrName>ppt_x</p:attrName>
                                        </p:attrNameLst>
                                      </p:cBhvr>
                                      <p:tavLst>
                                        <p:tav tm="0">
                                          <p:val>
                                            <p:strVal val="#ppt_x"/>
                                          </p:val>
                                        </p:tav>
                                        <p:tav tm="100000">
                                          <p:val>
                                            <p:strVal val="#ppt_x"/>
                                          </p:val>
                                        </p:tav>
                                      </p:tavLst>
                                    </p:anim>
                                    <p:anim calcmode="lin" valueType="num">
                                      <p:cBhvr additive="base">
                                        <p:cTn id="25" dur="1000" fill="hold"/>
                                        <p:tgtEl>
                                          <p:spTgt spid="13"/>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stCondLst>
                                    <p:cond delay="40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1000" fill="hold"/>
                                        <p:tgtEl>
                                          <p:spTgt spid="16"/>
                                        </p:tgtEl>
                                        <p:attrNameLst>
                                          <p:attrName>ppt_x</p:attrName>
                                        </p:attrNameLst>
                                      </p:cBhvr>
                                      <p:tavLst>
                                        <p:tav tm="0">
                                          <p:val>
                                            <p:strVal val="#ppt_x"/>
                                          </p:val>
                                        </p:tav>
                                        <p:tav tm="100000">
                                          <p:val>
                                            <p:strVal val="#ppt_x"/>
                                          </p:val>
                                        </p:tav>
                                      </p:tavLst>
                                    </p:anim>
                                    <p:anim calcmode="lin" valueType="num">
                                      <p:cBhvr additive="base">
                                        <p:cTn id="29" dur="1000" fill="hold"/>
                                        <p:tgtEl>
                                          <p:spTgt spid="1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stCondLst>
                                    <p:cond delay="500"/>
                                  </p:stCondLst>
                                  <p:childTnLst>
                                    <p:set>
                                      <p:cBhvr>
                                        <p:cTn id="31" dur="1" fill="hold">
                                          <p:stCondLst>
                                            <p:cond delay="0"/>
                                          </p:stCondLst>
                                        </p:cTn>
                                        <p:tgtEl>
                                          <p:spTgt spid="19"/>
                                        </p:tgtEl>
                                        <p:attrNameLst>
                                          <p:attrName>style.visibility</p:attrName>
                                        </p:attrNameLst>
                                      </p:cBhvr>
                                      <p:to>
                                        <p:strVal val="visible"/>
                                      </p:to>
                                    </p:set>
                                    <p:anim calcmode="lin" valueType="num">
                                      <p:cBhvr additive="base">
                                        <p:cTn id="32" dur="1000" fill="hold"/>
                                        <p:tgtEl>
                                          <p:spTgt spid="19"/>
                                        </p:tgtEl>
                                        <p:attrNameLst>
                                          <p:attrName>ppt_x</p:attrName>
                                        </p:attrNameLst>
                                      </p:cBhvr>
                                      <p:tavLst>
                                        <p:tav tm="0">
                                          <p:val>
                                            <p:strVal val="#ppt_x"/>
                                          </p:val>
                                        </p:tav>
                                        <p:tav tm="100000">
                                          <p:val>
                                            <p:strVal val="#ppt_x"/>
                                          </p:val>
                                        </p:tav>
                                      </p:tavLst>
                                    </p:anim>
                                    <p:anim calcmode="lin" valueType="num">
                                      <p:cBhvr additive="base">
                                        <p:cTn id="33" dur="1000" fill="hold"/>
                                        <p:tgtEl>
                                          <p:spTgt spid="19"/>
                                        </p:tgtEl>
                                        <p:attrNameLst>
                                          <p:attrName>ppt_y</p:attrName>
                                        </p:attrNameLst>
                                      </p:cBhvr>
                                      <p:tavLst>
                                        <p:tav tm="0">
                                          <p:val>
                                            <p:strVal val="0-#ppt_h/2"/>
                                          </p:val>
                                        </p:tav>
                                        <p:tav tm="100000">
                                          <p:val>
                                            <p:strVal val="#ppt_y"/>
                                          </p:val>
                                        </p:tav>
                                      </p:tavLst>
                                    </p:anim>
                                  </p:childTnLst>
                                </p:cTn>
                              </p:par>
                            </p:childTnLst>
                          </p:cTn>
                        </p:par>
                        <p:par>
                          <p:cTn id="34" fill="hold">
                            <p:stCondLst>
                              <p:cond delay="1500"/>
                            </p:stCondLst>
                            <p:childTnLst>
                              <p:par>
                                <p:cTn id="35" presetID="23" presetClass="entr" presetSubtype="528" fill="hold" grpId="0" nodeType="afterEffect">
                                  <p:stCondLst>
                                    <p:cond delay="0"/>
                                  </p:stCondLst>
                                  <p:iterate type="lt">
                                    <p:tmPct val="5000"/>
                                  </p:iterate>
                                  <p:childTnLst>
                                    <p:set>
                                      <p:cBhvr>
                                        <p:cTn id="36" dur="1" fill="hold">
                                          <p:stCondLst>
                                            <p:cond delay="0"/>
                                          </p:stCondLst>
                                        </p:cTn>
                                        <p:tgtEl>
                                          <p:spTgt spid="23"/>
                                        </p:tgtEl>
                                        <p:attrNameLst>
                                          <p:attrName>style.visibility</p:attrName>
                                        </p:attrNameLst>
                                      </p:cBhvr>
                                      <p:to>
                                        <p:strVal val="visible"/>
                                      </p:to>
                                    </p:set>
                                    <p:anim to="" calcmode="lin" valueType="num">
                                      <p:cBhvr>
                                        <p:cTn id="37" dur="700" fill="hold">
                                          <p:stCondLst>
                                            <p:cond delay="0"/>
                                          </p:stCondLst>
                                        </p:cTn>
                                        <p:tgtEl>
                                          <p:spTgt spid="23"/>
                                        </p:tgtEl>
                                        <p:attrNameLst>
                                          <p:attrName>ppt_x</p:attrName>
                                        </p:attrNameLst>
                                      </p:cBhvr>
                                      <p:tavLst>
                                        <p:tav tm="0" fmla="#ppt_x+(8/9)*(#ppt_x-0.5)*((1.5-1.5*$)^2-(1.5-1.5*$)^3)">
                                          <p:val>
                                            <p:fltVal val="0"/>
                                          </p:val>
                                        </p:tav>
                                        <p:tav tm="100000">
                                          <p:val>
                                            <p:fltVal val="1"/>
                                          </p:val>
                                        </p:tav>
                                      </p:tavLst>
                                    </p:anim>
                                    <p:anim to="" calcmode="lin" valueType="num">
                                      <p:cBhvr>
                                        <p:cTn id="38" dur="700" fill="hold">
                                          <p:stCondLst>
                                            <p:cond delay="0"/>
                                          </p:stCondLst>
                                        </p:cTn>
                                        <p:tgtEl>
                                          <p:spTgt spid="23"/>
                                        </p:tgtEl>
                                        <p:attrNameLst>
                                          <p:attrName>ppt_y</p:attrName>
                                        </p:attrNameLst>
                                      </p:cBhvr>
                                      <p:tavLst>
                                        <p:tav tm="0" fmla="#ppt_y+(8/9)*(#ppt_y-0.5)*((1.5-1.5*$)^2-(1.5-1.5*$)^3)">
                                          <p:val>
                                            <p:fltVal val="0"/>
                                          </p:val>
                                        </p:tav>
                                        <p:tav tm="100000">
                                          <p:val>
                                            <p:fltVal val="1"/>
                                          </p:val>
                                        </p:tav>
                                      </p:tavLst>
                                    </p:anim>
                                    <p:anim to="" calcmode="lin" valueType="num">
                                      <p:cBhvr>
                                        <p:cTn id="39" dur="700" fill="hold">
                                          <p:stCondLst>
                                            <p:cond delay="0"/>
                                          </p:stCondLst>
                                        </p:cTn>
                                        <p:tgtEl>
                                          <p:spTgt spid="23"/>
                                        </p:tgtEl>
                                        <p:attrNameLst>
                                          <p:attrName>ppt_w</p:attrName>
                                        </p:attrNameLst>
                                      </p:cBhvr>
                                      <p:tavLst>
                                        <p:tav tm="0" fmla="#ppt_w+(8/9)*(#ppt_w-0)*((1.5-1.5*$)^2-(1.5-1.5*$)^3)">
                                          <p:val>
                                            <p:fltVal val="0"/>
                                          </p:val>
                                        </p:tav>
                                        <p:tav tm="100000">
                                          <p:val>
                                            <p:fltVal val="1"/>
                                          </p:val>
                                        </p:tav>
                                      </p:tavLst>
                                    </p:anim>
                                    <p:anim to="" calcmode="lin" valueType="num">
                                      <p:cBhvr>
                                        <p:cTn id="40" dur="700" fill="hold">
                                          <p:stCondLst>
                                            <p:cond delay="0"/>
                                          </p:stCondLst>
                                        </p:cTn>
                                        <p:tgtEl>
                                          <p:spTgt spid="23"/>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xmlns="" id="{CB20173C-0196-4867-95F1-48B012C90C7C}"/>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一、实验目的</a:t>
            </a:r>
          </a:p>
        </p:txBody>
      </p:sp>
      <p:cxnSp>
        <p:nvCxnSpPr>
          <p:cNvPr id="9" name="直接连接符 8">
            <a:extLst>
              <a:ext uri="{FF2B5EF4-FFF2-40B4-BE49-F238E27FC236}">
                <a16:creationId xmlns:a16="http://schemas.microsoft.com/office/drawing/2014/main" xmlns="" id="{A3BA0D58-5AB5-4B37-9B2D-15190FC03A70}"/>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13" name="组合 12">
            <a:extLst>
              <a:ext uri="{FF2B5EF4-FFF2-40B4-BE49-F238E27FC236}">
                <a16:creationId xmlns:a16="http://schemas.microsoft.com/office/drawing/2014/main" xmlns="" id="{15A5B45C-64D9-4BA7-878F-FBF72EFF31ED}"/>
              </a:ext>
            </a:extLst>
          </p:cNvPr>
          <p:cNvGrpSpPr/>
          <p:nvPr/>
        </p:nvGrpSpPr>
        <p:grpSpPr>
          <a:xfrm>
            <a:off x="1773882" y="3436305"/>
            <a:ext cx="1050810" cy="930989"/>
            <a:chOff x="4102997" y="3433060"/>
            <a:chExt cx="1520712" cy="1347797"/>
          </a:xfrm>
        </p:grpSpPr>
        <p:sp>
          <p:nvSpPr>
            <p:cNvPr id="15" name="Freeform 5">
              <a:extLst>
                <a:ext uri="{FF2B5EF4-FFF2-40B4-BE49-F238E27FC236}">
                  <a16:creationId xmlns:a16="http://schemas.microsoft.com/office/drawing/2014/main" xmlns="" id="{352ADABE-6EC1-4B88-B874-649B0C38EDF7}"/>
                </a:ext>
              </a:extLst>
            </p:cNvPr>
            <p:cNvSpPr>
              <a:spLocks/>
            </p:cNvSpPr>
            <p:nvPr/>
          </p:nvSpPr>
          <p:spPr bwMode="auto">
            <a:xfrm rot="10800000">
              <a:off x="4102997" y="3433060"/>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16" name="文本框 32">
              <a:extLst>
                <a:ext uri="{FF2B5EF4-FFF2-40B4-BE49-F238E27FC236}">
                  <a16:creationId xmlns:a16="http://schemas.microsoft.com/office/drawing/2014/main" xmlns="" id="{056889B2-4DFE-439A-B76D-9DF4C8E96362}"/>
                </a:ext>
              </a:extLst>
            </p:cNvPr>
            <p:cNvSpPr txBox="1"/>
            <p:nvPr/>
          </p:nvSpPr>
          <p:spPr>
            <a:xfrm>
              <a:off x="4366404" y="3592115"/>
              <a:ext cx="1031438" cy="935696"/>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2</a:t>
              </a:r>
              <a:endParaRPr lang="zh-CN" altLang="en-US" sz="3600" dirty="0">
                <a:solidFill>
                  <a:schemeClr val="bg1"/>
                </a:solidFill>
                <a:latin typeface="Impact" panose="020B0806030902050204" pitchFamily="34" charset="0"/>
              </a:endParaRPr>
            </a:p>
          </p:txBody>
        </p:sp>
      </p:grpSp>
      <p:sp>
        <p:nvSpPr>
          <p:cNvPr id="21" name="Text Placeholder 3">
            <a:extLst>
              <a:ext uri="{FF2B5EF4-FFF2-40B4-BE49-F238E27FC236}">
                <a16:creationId xmlns:a16="http://schemas.microsoft.com/office/drawing/2014/main" xmlns="" id="{9E76A27F-F3C9-442D-87A5-1533F5978801}"/>
              </a:ext>
            </a:extLst>
          </p:cNvPr>
          <p:cNvSpPr txBox="1">
            <a:spLocks/>
          </p:cNvSpPr>
          <p:nvPr/>
        </p:nvSpPr>
        <p:spPr>
          <a:xfrm>
            <a:off x="3070026" y="3687249"/>
            <a:ext cx="7463805" cy="480131"/>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了解气相色谱</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仪的</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基本结构和主要部件；</a:t>
            </a:r>
          </a:p>
        </p:txBody>
      </p:sp>
      <p:grpSp>
        <p:nvGrpSpPr>
          <p:cNvPr id="10" name="组合 9">
            <a:extLst>
              <a:ext uri="{FF2B5EF4-FFF2-40B4-BE49-F238E27FC236}">
                <a16:creationId xmlns:a16="http://schemas.microsoft.com/office/drawing/2014/main" xmlns="" id="{F04888E1-789F-4AB3-8C83-F12979AF250A}"/>
              </a:ext>
            </a:extLst>
          </p:cNvPr>
          <p:cNvGrpSpPr/>
          <p:nvPr/>
        </p:nvGrpSpPr>
        <p:grpSpPr>
          <a:xfrm>
            <a:off x="1773882" y="2032149"/>
            <a:ext cx="1050810" cy="930989"/>
            <a:chOff x="2502793" y="4371105"/>
            <a:chExt cx="1520712" cy="1347797"/>
          </a:xfrm>
        </p:grpSpPr>
        <p:sp>
          <p:nvSpPr>
            <p:cNvPr id="11" name="Freeform 5">
              <a:extLst>
                <a:ext uri="{FF2B5EF4-FFF2-40B4-BE49-F238E27FC236}">
                  <a16:creationId xmlns:a16="http://schemas.microsoft.com/office/drawing/2014/main" xmlns="" id="{D45A8918-A653-41D6-BFD1-E59C7F17B39E}"/>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12" name="文本框 26">
              <a:extLst>
                <a:ext uri="{FF2B5EF4-FFF2-40B4-BE49-F238E27FC236}">
                  <a16:creationId xmlns:a16="http://schemas.microsoft.com/office/drawing/2014/main" xmlns="" id="{B2037242-7C00-4438-AC82-8D512132C898}"/>
                </a:ext>
              </a:extLst>
            </p:cNvPr>
            <p:cNvSpPr txBox="1"/>
            <p:nvPr/>
          </p:nvSpPr>
          <p:spPr>
            <a:xfrm>
              <a:off x="2752106" y="4577155"/>
              <a:ext cx="1031438" cy="935696"/>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1</a:t>
              </a:r>
              <a:endParaRPr lang="zh-CN" altLang="en-US" sz="3600" dirty="0">
                <a:solidFill>
                  <a:schemeClr val="bg1"/>
                </a:solidFill>
                <a:latin typeface="Impact" panose="020B0806030902050204" pitchFamily="34" charset="0"/>
              </a:endParaRPr>
            </a:p>
          </p:txBody>
        </p:sp>
      </p:grpSp>
      <p:sp>
        <p:nvSpPr>
          <p:cNvPr id="22" name="Text Placeholder 3">
            <a:extLst>
              <a:ext uri="{FF2B5EF4-FFF2-40B4-BE49-F238E27FC236}">
                <a16:creationId xmlns:a16="http://schemas.microsoft.com/office/drawing/2014/main" xmlns="" id="{F0DD0356-D79A-4EF7-BBFD-3C0DA22213FB}"/>
              </a:ext>
            </a:extLst>
          </p:cNvPr>
          <p:cNvSpPr txBox="1">
            <a:spLocks/>
          </p:cNvSpPr>
          <p:nvPr/>
        </p:nvSpPr>
        <p:spPr>
          <a:xfrm>
            <a:off x="3070025" y="2248173"/>
            <a:ext cx="7247781" cy="480131"/>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学习气相色谱分</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析的</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基本原理和应用；</a:t>
            </a:r>
          </a:p>
        </p:txBody>
      </p:sp>
      <p:grpSp>
        <p:nvGrpSpPr>
          <p:cNvPr id="17" name="组合 16">
            <a:extLst>
              <a:ext uri="{FF2B5EF4-FFF2-40B4-BE49-F238E27FC236}">
                <a16:creationId xmlns:a16="http://schemas.microsoft.com/office/drawing/2014/main" xmlns="" id="{7AB71E59-8965-467B-8C73-C2225391EC72}"/>
              </a:ext>
            </a:extLst>
          </p:cNvPr>
          <p:cNvGrpSpPr/>
          <p:nvPr/>
        </p:nvGrpSpPr>
        <p:grpSpPr>
          <a:xfrm>
            <a:off x="1773882" y="4840461"/>
            <a:ext cx="1050810" cy="930989"/>
            <a:chOff x="5706283" y="2501783"/>
            <a:chExt cx="1520712" cy="1347797"/>
          </a:xfrm>
        </p:grpSpPr>
        <p:sp>
          <p:nvSpPr>
            <p:cNvPr id="18" name="Freeform 5">
              <a:extLst>
                <a:ext uri="{FF2B5EF4-FFF2-40B4-BE49-F238E27FC236}">
                  <a16:creationId xmlns:a16="http://schemas.microsoft.com/office/drawing/2014/main" xmlns="" id="{8CBCFCBC-6363-4DD2-97E7-4776BEB0CFA9}"/>
                </a:ext>
              </a:extLst>
            </p:cNvPr>
            <p:cNvSpPr>
              <a:spLocks/>
            </p:cNvSpPr>
            <p:nvPr/>
          </p:nvSpPr>
          <p:spPr bwMode="auto">
            <a:xfrm rot="10800000">
              <a:off x="5706283" y="2501783"/>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0" name="文本框 35">
              <a:extLst>
                <a:ext uri="{FF2B5EF4-FFF2-40B4-BE49-F238E27FC236}">
                  <a16:creationId xmlns:a16="http://schemas.microsoft.com/office/drawing/2014/main" xmlns="" id="{15A00932-EC6F-43FD-973A-C2E9888B8C41}"/>
                </a:ext>
              </a:extLst>
            </p:cNvPr>
            <p:cNvSpPr txBox="1"/>
            <p:nvPr/>
          </p:nvSpPr>
          <p:spPr>
            <a:xfrm>
              <a:off x="5950919" y="2750710"/>
              <a:ext cx="1031438" cy="935696"/>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3</a:t>
              </a:r>
              <a:endParaRPr lang="zh-CN" altLang="en-US" sz="3600" dirty="0">
                <a:solidFill>
                  <a:schemeClr val="bg1"/>
                </a:solidFill>
                <a:latin typeface="Impact" panose="020B0806030902050204" pitchFamily="34" charset="0"/>
              </a:endParaRPr>
            </a:p>
          </p:txBody>
        </p:sp>
      </p:grpSp>
      <p:sp>
        <p:nvSpPr>
          <p:cNvPr id="23" name="Text Placeholder 3">
            <a:extLst>
              <a:ext uri="{FF2B5EF4-FFF2-40B4-BE49-F238E27FC236}">
                <a16:creationId xmlns:a16="http://schemas.microsoft.com/office/drawing/2014/main" xmlns="" id="{440E0503-18C1-45B6-B897-31F8CB42FF64}"/>
              </a:ext>
            </a:extLst>
          </p:cNvPr>
          <p:cNvSpPr txBox="1">
            <a:spLocks/>
          </p:cNvSpPr>
          <p:nvPr/>
        </p:nvSpPr>
        <p:spPr>
          <a:xfrm>
            <a:off x="3070026" y="4887226"/>
            <a:ext cx="7959477" cy="960263"/>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掌握气相色谱仪的操作规程，掌握用色谱工作站进行气相色谱分析的方</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法。</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endParaRPr>
          </a:p>
        </p:txBody>
      </p:sp>
      <p:grpSp>
        <p:nvGrpSpPr>
          <p:cNvPr id="24" name="组合 23">
            <a:extLst>
              <a:ext uri="{FF2B5EF4-FFF2-40B4-BE49-F238E27FC236}">
                <a16:creationId xmlns:a16="http://schemas.microsoft.com/office/drawing/2014/main" xmlns="" id="{A0818ED4-9478-45EE-B3A3-E483A2658157}"/>
              </a:ext>
            </a:extLst>
          </p:cNvPr>
          <p:cNvGrpSpPr/>
          <p:nvPr/>
        </p:nvGrpSpPr>
        <p:grpSpPr>
          <a:xfrm>
            <a:off x="1676847" y="1888133"/>
            <a:ext cx="4379517" cy="3326371"/>
            <a:chOff x="1291780" y="1960141"/>
            <a:chExt cx="4379517" cy="3326371"/>
          </a:xfrm>
        </p:grpSpPr>
        <p:grpSp>
          <p:nvGrpSpPr>
            <p:cNvPr id="25" name="组合 24">
              <a:extLst>
                <a:ext uri="{FF2B5EF4-FFF2-40B4-BE49-F238E27FC236}">
                  <a16:creationId xmlns:a16="http://schemas.microsoft.com/office/drawing/2014/main" xmlns="" id="{EC9DBFC5-8A1B-4DC6-86D1-FC5587015973}"/>
                </a:ext>
              </a:extLst>
            </p:cNvPr>
            <p:cNvGrpSpPr/>
            <p:nvPr/>
          </p:nvGrpSpPr>
          <p:grpSpPr>
            <a:xfrm>
              <a:off x="1291780" y="1960141"/>
              <a:ext cx="4379517" cy="504056"/>
              <a:chOff x="1291780" y="1744117"/>
              <a:chExt cx="4379517" cy="504056"/>
            </a:xfrm>
          </p:grpSpPr>
          <p:cxnSp>
            <p:nvCxnSpPr>
              <p:cNvPr id="32" name="直接连接符 31">
                <a:extLst>
                  <a:ext uri="{FF2B5EF4-FFF2-40B4-BE49-F238E27FC236}">
                    <a16:creationId xmlns:a16="http://schemas.microsoft.com/office/drawing/2014/main" xmlns="" id="{D7772331-F8A0-4E47-BA3C-4D6CA7D32C3A}"/>
                  </a:ext>
                </a:extLst>
              </p:cNvPr>
              <p:cNvCxnSpPr/>
              <p:nvPr/>
            </p:nvCxnSpPr>
            <p:spPr>
              <a:xfrm flipV="1">
                <a:off x="1291780" y="1744117"/>
                <a:ext cx="313059" cy="504056"/>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xmlns="" id="{925D1840-D6D9-491F-8DB4-B26D760C3B1B}"/>
                  </a:ext>
                </a:extLst>
              </p:cNvPr>
              <p:cNvCxnSpPr/>
              <p:nvPr/>
            </p:nvCxnSpPr>
            <p:spPr>
              <a:xfrm>
                <a:off x="1604839" y="1744117"/>
                <a:ext cx="4066458"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grpSp>
        <p:grpSp>
          <p:nvGrpSpPr>
            <p:cNvPr id="26" name="组合 25">
              <a:extLst>
                <a:ext uri="{FF2B5EF4-FFF2-40B4-BE49-F238E27FC236}">
                  <a16:creationId xmlns:a16="http://schemas.microsoft.com/office/drawing/2014/main" xmlns="" id="{8DE37C57-D2F5-446A-9365-859076112596}"/>
                </a:ext>
              </a:extLst>
            </p:cNvPr>
            <p:cNvGrpSpPr/>
            <p:nvPr/>
          </p:nvGrpSpPr>
          <p:grpSpPr>
            <a:xfrm>
              <a:off x="1291780" y="3400301"/>
              <a:ext cx="4379517" cy="504056"/>
              <a:chOff x="1291780" y="1744117"/>
              <a:chExt cx="4379517" cy="504056"/>
            </a:xfrm>
          </p:grpSpPr>
          <p:cxnSp>
            <p:nvCxnSpPr>
              <p:cNvPr id="30" name="直接连接符 29">
                <a:extLst>
                  <a:ext uri="{FF2B5EF4-FFF2-40B4-BE49-F238E27FC236}">
                    <a16:creationId xmlns:a16="http://schemas.microsoft.com/office/drawing/2014/main" xmlns="" id="{9DA09348-B110-4933-BBEC-E2EB7A317D0A}"/>
                  </a:ext>
                </a:extLst>
              </p:cNvPr>
              <p:cNvCxnSpPr/>
              <p:nvPr/>
            </p:nvCxnSpPr>
            <p:spPr>
              <a:xfrm flipV="1">
                <a:off x="1291780" y="1744117"/>
                <a:ext cx="313059" cy="504056"/>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xmlns="" id="{96AD7192-7E5F-4D1F-AE55-92AEA87A9D9F}"/>
                  </a:ext>
                </a:extLst>
              </p:cNvPr>
              <p:cNvCxnSpPr/>
              <p:nvPr/>
            </p:nvCxnSpPr>
            <p:spPr>
              <a:xfrm>
                <a:off x="1604839" y="1744117"/>
                <a:ext cx="4066458"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grpSp>
        <p:grpSp>
          <p:nvGrpSpPr>
            <p:cNvPr id="27" name="组合 26">
              <a:extLst>
                <a:ext uri="{FF2B5EF4-FFF2-40B4-BE49-F238E27FC236}">
                  <a16:creationId xmlns:a16="http://schemas.microsoft.com/office/drawing/2014/main" xmlns="" id="{A4096121-DD92-4821-96F3-557FB4BC53D3}"/>
                </a:ext>
              </a:extLst>
            </p:cNvPr>
            <p:cNvGrpSpPr/>
            <p:nvPr/>
          </p:nvGrpSpPr>
          <p:grpSpPr>
            <a:xfrm>
              <a:off x="1291780" y="4782456"/>
              <a:ext cx="4379517" cy="504056"/>
              <a:chOff x="1291780" y="1744117"/>
              <a:chExt cx="4379517" cy="504056"/>
            </a:xfrm>
          </p:grpSpPr>
          <p:cxnSp>
            <p:nvCxnSpPr>
              <p:cNvPr id="28" name="直接连接符 27">
                <a:extLst>
                  <a:ext uri="{FF2B5EF4-FFF2-40B4-BE49-F238E27FC236}">
                    <a16:creationId xmlns:a16="http://schemas.microsoft.com/office/drawing/2014/main" xmlns="" id="{E60301C2-12BC-43A7-8241-0B0F1029A7E5}"/>
                  </a:ext>
                </a:extLst>
              </p:cNvPr>
              <p:cNvCxnSpPr/>
              <p:nvPr/>
            </p:nvCxnSpPr>
            <p:spPr>
              <a:xfrm flipV="1">
                <a:off x="1291780" y="1744117"/>
                <a:ext cx="313059" cy="504056"/>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xmlns="" id="{B81D9E2B-CFA9-488C-992A-F49D172B33EB}"/>
                  </a:ext>
                </a:extLst>
              </p:cNvPr>
              <p:cNvCxnSpPr/>
              <p:nvPr/>
            </p:nvCxnSpPr>
            <p:spPr>
              <a:xfrm>
                <a:off x="1604839" y="1744117"/>
                <a:ext cx="4066458"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xmlns="" val="3569334349"/>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6" presetClass="entr" presetSubtype="37"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outVertical)">
                                      <p:cBhvr>
                                        <p:cTn id="10" dur="500"/>
                                        <p:tgtEl>
                                          <p:spTgt spid="9"/>
                                        </p:tgtEl>
                                      </p:cBhvr>
                                    </p:animEffect>
                                  </p:childTnLst>
                                </p:cTn>
                              </p:par>
                              <p:par>
                                <p:cTn id="11" presetID="22" presetClass="entr" presetSubtype="8"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wipe(left)">
                                      <p:cBhvr>
                                        <p:cTn id="13" dur="500"/>
                                        <p:tgtEl>
                                          <p:spTgt spid="24"/>
                                        </p:tgtEl>
                                      </p:cBhvr>
                                    </p:animEffect>
                                  </p:childTnLst>
                                </p:cTn>
                              </p:par>
                              <p:par>
                                <p:cTn id="14" presetID="53" presetClass="entr" presetSubtype="16"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childTnLst>
                                </p:cTn>
                              </p:par>
                              <p:par>
                                <p:cTn id="19" presetID="53" presetClass="entr" presetSubtype="16"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1" grpId="0"/>
      <p:bldP spid="22"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xmlns="" id="{52E0D3F5-5646-4B19-BE66-7A47BF811AC6}"/>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二、实验原理</a:t>
            </a:r>
          </a:p>
        </p:txBody>
      </p:sp>
      <p:cxnSp>
        <p:nvCxnSpPr>
          <p:cNvPr id="10" name="直接连接符 9">
            <a:extLst>
              <a:ext uri="{FF2B5EF4-FFF2-40B4-BE49-F238E27FC236}">
                <a16:creationId xmlns:a16="http://schemas.microsoft.com/office/drawing/2014/main" xmlns="" id="{DF8624F5-3692-48E2-89D1-5FA497C0F178}"/>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xmlns="" id="{B3CA90FF-ED40-45ED-B638-BD539F1CA0A5}"/>
              </a:ext>
            </a:extLst>
          </p:cNvPr>
          <p:cNvSpPr/>
          <p:nvPr/>
        </p:nvSpPr>
        <p:spPr>
          <a:xfrm>
            <a:off x="1532831" y="2137688"/>
            <a:ext cx="9865096" cy="3494861"/>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p>
        </p:txBody>
      </p:sp>
      <p:sp>
        <p:nvSpPr>
          <p:cNvPr id="12" name="矩形 11">
            <a:extLst>
              <a:ext uri="{FF2B5EF4-FFF2-40B4-BE49-F238E27FC236}">
                <a16:creationId xmlns:a16="http://schemas.microsoft.com/office/drawing/2014/main" xmlns="" id="{E035A892-174D-44BE-9DF1-7244E5ADB90E}"/>
              </a:ext>
            </a:extLst>
          </p:cNvPr>
          <p:cNvSpPr/>
          <p:nvPr/>
        </p:nvSpPr>
        <p:spPr>
          <a:xfrm>
            <a:off x="1820862" y="2176165"/>
            <a:ext cx="9217024" cy="3350854"/>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色谱法是一种物理分离方法，混合物的各组分随着流动的液体或气体（称为流动相），通过另一种固定的固体或液体（称为固定相），利用各组分在两相中的分配、吸附或其它亲和性能的不同，经过反复作用，最终达到分开各组分的目的。气相色谱中的气－液色谱法属于分配色谱，是利用混合物中各组分在固定相与流动相之间分配情况不同，从而达到分离的目的。</a:t>
            </a:r>
          </a:p>
        </p:txBody>
      </p:sp>
    </p:spTree>
    <p:extLst>
      <p:ext uri="{BB962C8B-B14F-4D97-AF65-F5344CB8AC3E}">
        <p14:creationId xmlns:p14="http://schemas.microsoft.com/office/powerpoint/2010/main" xmlns="" val="4550614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6" presetClass="entr" presetSubtype="37"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outVertical)">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 Placeholder 3"/>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三、实验步骤</a:t>
            </a:r>
          </a:p>
        </p:txBody>
      </p:sp>
      <p:cxnSp>
        <p:nvCxnSpPr>
          <p:cNvPr id="19" name="直接连接符 18">
            <a:extLst>
              <a:ext uri="{FF2B5EF4-FFF2-40B4-BE49-F238E27FC236}">
                <a16:creationId xmlns:a16="http://schemas.microsoft.com/office/drawing/2014/main" xmlns="" id="{568DCC36-F970-4D2E-B09A-8D22678516C7}"/>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xmlns="" id="{FCFC18E2-801B-46EE-B4E7-AB66524A5120}"/>
              </a:ext>
            </a:extLst>
          </p:cNvPr>
          <p:cNvSpPr/>
          <p:nvPr/>
        </p:nvSpPr>
        <p:spPr>
          <a:xfrm>
            <a:off x="3649313" y="2680221"/>
            <a:ext cx="7244558" cy="1135054"/>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设定仪器操作条件：柱温</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180 ℃</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，检测室温度</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180 ℃</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，气化室温度</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180 ℃</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，载气氢气流量</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30 mL·min</a:t>
            </a:r>
            <a:r>
              <a:rPr lang="en-US" altLang="zh-CN" sz="2400" baseline="30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-1</a:t>
            </a:r>
            <a:endPar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endParaRPr>
          </a:p>
        </p:txBody>
      </p:sp>
      <p:grpSp>
        <p:nvGrpSpPr>
          <p:cNvPr id="13" name="组合 12">
            <a:extLst>
              <a:ext uri="{FF2B5EF4-FFF2-40B4-BE49-F238E27FC236}">
                <a16:creationId xmlns:a16="http://schemas.microsoft.com/office/drawing/2014/main" xmlns="" id="{01B4BD2D-227C-4FB1-BF36-9609F1897699}"/>
              </a:ext>
            </a:extLst>
          </p:cNvPr>
          <p:cNvGrpSpPr/>
          <p:nvPr/>
        </p:nvGrpSpPr>
        <p:grpSpPr>
          <a:xfrm>
            <a:off x="2036887" y="2608213"/>
            <a:ext cx="1396151" cy="1236952"/>
            <a:chOff x="1216800" y="3184277"/>
            <a:chExt cx="2332255" cy="2066315"/>
          </a:xfrm>
        </p:grpSpPr>
        <p:grpSp>
          <p:nvGrpSpPr>
            <p:cNvPr id="14" name="组合 13">
              <a:extLst>
                <a:ext uri="{FF2B5EF4-FFF2-40B4-BE49-F238E27FC236}">
                  <a16:creationId xmlns:a16="http://schemas.microsoft.com/office/drawing/2014/main" xmlns="" id="{B9564560-CADB-49FD-87F0-7DAA9AD5639F}"/>
                </a:ext>
              </a:extLst>
            </p:cNvPr>
            <p:cNvGrpSpPr/>
            <p:nvPr/>
          </p:nvGrpSpPr>
          <p:grpSpPr>
            <a:xfrm>
              <a:off x="1316805" y="3256286"/>
              <a:ext cx="2160240" cy="1913914"/>
              <a:chOff x="5706283" y="2501783"/>
              <a:chExt cx="1341805" cy="1189233"/>
            </a:xfrm>
          </p:grpSpPr>
          <p:sp>
            <p:nvSpPr>
              <p:cNvPr id="16" name="Freeform 5">
                <a:extLst>
                  <a:ext uri="{FF2B5EF4-FFF2-40B4-BE49-F238E27FC236}">
                    <a16:creationId xmlns:a16="http://schemas.microsoft.com/office/drawing/2014/main" xmlns="" id="{06BBDF44-AFB2-4B16-9D5E-14F0A2760BB0}"/>
                  </a:ext>
                </a:extLst>
              </p:cNvPr>
              <p:cNvSpPr>
                <a:spLocks/>
              </p:cNvSpPr>
              <p:nvPr/>
            </p:nvSpPr>
            <p:spPr bwMode="auto">
              <a:xfrm rot="10800000">
                <a:off x="5706283" y="2501783"/>
                <a:ext cx="1341805" cy="118923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FF9201"/>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17" name="文本框 35">
                <a:extLst>
                  <a:ext uri="{FF2B5EF4-FFF2-40B4-BE49-F238E27FC236}">
                    <a16:creationId xmlns:a16="http://schemas.microsoft.com/office/drawing/2014/main" xmlns="" id="{35ECCD26-8EC9-420C-A537-2344A3C4FB9C}"/>
                  </a:ext>
                </a:extLst>
              </p:cNvPr>
              <p:cNvSpPr txBox="1"/>
              <p:nvPr/>
            </p:nvSpPr>
            <p:spPr>
              <a:xfrm>
                <a:off x="5882471" y="2830751"/>
                <a:ext cx="1031438" cy="325109"/>
              </a:xfrm>
              <a:prstGeom prst="rect">
                <a:avLst/>
              </a:prstGeom>
              <a:noFill/>
            </p:spPr>
            <p:txBody>
              <a:bodyPr wrap="square" rtlCol="0">
                <a:spAutoFit/>
              </a:bodyPr>
              <a:lstStyle/>
              <a:p>
                <a:pPr algn="ctr"/>
                <a:r>
                  <a:rPr lang="zh-CN" altLang="en-US"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5" name="Freeform 5">
              <a:extLst>
                <a:ext uri="{FF2B5EF4-FFF2-40B4-BE49-F238E27FC236}">
                  <a16:creationId xmlns:a16="http://schemas.microsoft.com/office/drawing/2014/main" xmlns="" id="{9BA67469-AF56-46A6-941B-EBEB655F54E6}"/>
                </a:ext>
              </a:extLst>
            </p:cNvPr>
            <p:cNvSpPr>
              <a:spLocks/>
            </p:cNvSpPr>
            <p:nvPr/>
          </p:nvSpPr>
          <p:spPr bwMode="auto">
            <a:xfrm rot="10800000">
              <a:off x="1216800" y="3184277"/>
              <a:ext cx="2332255" cy="206631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noFill/>
            <a:ln w="25400">
              <a:solidFill>
                <a:srgbClr val="FF9201"/>
              </a:solidFill>
              <a:prstDash val="sysDash"/>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grpSp>
      <p:sp>
        <p:nvSpPr>
          <p:cNvPr id="18" name="矩形 17">
            <a:extLst>
              <a:ext uri="{FF2B5EF4-FFF2-40B4-BE49-F238E27FC236}">
                <a16:creationId xmlns:a16="http://schemas.microsoft.com/office/drawing/2014/main" xmlns="" id="{E7A49543-D011-4E38-A73E-8069F9F27500}"/>
              </a:ext>
            </a:extLst>
          </p:cNvPr>
          <p:cNvSpPr/>
          <p:nvPr/>
        </p:nvSpPr>
        <p:spPr>
          <a:xfrm>
            <a:off x="740743" y="1667308"/>
            <a:ext cx="4104456" cy="580865"/>
          </a:xfrm>
          <a:prstGeom prst="rect">
            <a:avLst/>
          </a:prstGeom>
        </p:spPr>
        <p:txBody>
          <a:bodyPr wrap="square">
            <a:spAutoFit/>
          </a:bodyPr>
          <a:lstStyle/>
          <a:p>
            <a:pPr>
              <a:lnSpc>
                <a:spcPct val="150000"/>
              </a:lnSpc>
              <a:spcBef>
                <a:spcPts val="709"/>
              </a:spcBef>
              <a:spcAft>
                <a:spcPts val="709"/>
              </a:spcAft>
            </a:pP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1.</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测定乙醇标准样的保留时间</a:t>
            </a:r>
          </a:p>
        </p:txBody>
      </p:sp>
      <p:sp>
        <p:nvSpPr>
          <p:cNvPr id="20" name="矩形 19">
            <a:extLst>
              <a:ext uri="{FF2B5EF4-FFF2-40B4-BE49-F238E27FC236}">
                <a16:creationId xmlns:a16="http://schemas.microsoft.com/office/drawing/2014/main" xmlns="" id="{13299BB3-50B9-4B05-B5E3-DD048FB6167B}"/>
              </a:ext>
            </a:extLst>
          </p:cNvPr>
          <p:cNvSpPr/>
          <p:nvPr/>
        </p:nvSpPr>
        <p:spPr>
          <a:xfrm>
            <a:off x="3680719" y="4375737"/>
            <a:ext cx="7933232" cy="1688860"/>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仪器稳定后，用微量进样器分别迅速注入</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0.5 </a:t>
            </a:r>
            <a:r>
              <a:rPr lang="en-US" altLang="zh-CN" sz="2400" dirty="0" err="1">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μL</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标准乙醇溶液，在工作站上得到各色谱峰保留时间及峰面积等分析结果，重复操作三次。</a:t>
            </a:r>
            <a:endPar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endParaRPr>
          </a:p>
        </p:txBody>
      </p:sp>
      <p:grpSp>
        <p:nvGrpSpPr>
          <p:cNvPr id="21" name="组合 20">
            <a:extLst>
              <a:ext uri="{FF2B5EF4-FFF2-40B4-BE49-F238E27FC236}">
                <a16:creationId xmlns:a16="http://schemas.microsoft.com/office/drawing/2014/main" xmlns="" id="{4039E551-50CC-4BCD-BB1E-2CD851AD5F59}"/>
              </a:ext>
            </a:extLst>
          </p:cNvPr>
          <p:cNvGrpSpPr/>
          <p:nvPr/>
        </p:nvGrpSpPr>
        <p:grpSpPr>
          <a:xfrm>
            <a:off x="2068293" y="4592201"/>
            <a:ext cx="1396151" cy="1236952"/>
            <a:chOff x="1216800" y="3184277"/>
            <a:chExt cx="2332255" cy="2066315"/>
          </a:xfrm>
        </p:grpSpPr>
        <p:grpSp>
          <p:nvGrpSpPr>
            <p:cNvPr id="22" name="组合 21">
              <a:extLst>
                <a:ext uri="{FF2B5EF4-FFF2-40B4-BE49-F238E27FC236}">
                  <a16:creationId xmlns:a16="http://schemas.microsoft.com/office/drawing/2014/main" xmlns="" id="{2E20A98F-C9CB-4F9A-A9AA-0CEBEEA312AC}"/>
                </a:ext>
              </a:extLst>
            </p:cNvPr>
            <p:cNvGrpSpPr/>
            <p:nvPr/>
          </p:nvGrpSpPr>
          <p:grpSpPr>
            <a:xfrm>
              <a:off x="1316805" y="3256286"/>
              <a:ext cx="2160240" cy="1913914"/>
              <a:chOff x="5706283" y="2501783"/>
              <a:chExt cx="1341805" cy="1189233"/>
            </a:xfrm>
          </p:grpSpPr>
          <p:sp>
            <p:nvSpPr>
              <p:cNvPr id="24" name="Freeform 5">
                <a:extLst>
                  <a:ext uri="{FF2B5EF4-FFF2-40B4-BE49-F238E27FC236}">
                    <a16:creationId xmlns:a16="http://schemas.microsoft.com/office/drawing/2014/main" xmlns="" id="{47528A53-956A-4C8A-AC46-95B7ED9AD1C4}"/>
                  </a:ext>
                </a:extLst>
              </p:cNvPr>
              <p:cNvSpPr>
                <a:spLocks/>
              </p:cNvSpPr>
              <p:nvPr/>
            </p:nvSpPr>
            <p:spPr bwMode="auto">
              <a:xfrm rot="10800000">
                <a:off x="5706283" y="2501783"/>
                <a:ext cx="1341805" cy="118923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5" name="文本框 35">
                <a:extLst>
                  <a:ext uri="{FF2B5EF4-FFF2-40B4-BE49-F238E27FC236}">
                    <a16:creationId xmlns:a16="http://schemas.microsoft.com/office/drawing/2014/main" xmlns="" id="{60D52546-6542-440A-AEBC-E631072972F7}"/>
                  </a:ext>
                </a:extLst>
              </p:cNvPr>
              <p:cNvSpPr txBox="1"/>
              <p:nvPr/>
            </p:nvSpPr>
            <p:spPr>
              <a:xfrm>
                <a:off x="5882471" y="2830751"/>
                <a:ext cx="1031438" cy="543091"/>
              </a:xfrm>
              <a:prstGeom prst="rect">
                <a:avLst/>
              </a:prstGeom>
              <a:noFill/>
              <a:ln>
                <a:noFill/>
              </a:ln>
            </p:spPr>
            <p:txBody>
              <a:bodyPr wrap="square" rtlCol="0">
                <a:spAutoFit/>
              </a:bodyPr>
              <a:lstStyle/>
              <a:p>
                <a:pPr algn="ctr"/>
                <a:r>
                  <a:rPr lang="zh-CN" altLang="en-US"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3" name="Freeform 5">
              <a:extLst>
                <a:ext uri="{FF2B5EF4-FFF2-40B4-BE49-F238E27FC236}">
                  <a16:creationId xmlns:a16="http://schemas.microsoft.com/office/drawing/2014/main" xmlns="" id="{EE085767-B58D-43EB-9AE6-F40D985387B6}"/>
                </a:ext>
              </a:extLst>
            </p:cNvPr>
            <p:cNvSpPr>
              <a:spLocks/>
            </p:cNvSpPr>
            <p:nvPr/>
          </p:nvSpPr>
          <p:spPr bwMode="auto">
            <a:xfrm rot="10800000">
              <a:off x="1216800" y="3184277"/>
              <a:ext cx="2332255" cy="206631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noFill/>
            <a:ln w="25400">
              <a:solidFill>
                <a:srgbClr val="1092F1"/>
              </a:solidFill>
              <a:prstDash val="sysDash"/>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grpSp>
    </p:spTree>
    <p:extLst>
      <p:ext uri="{BB962C8B-B14F-4D97-AF65-F5344CB8AC3E}">
        <p14:creationId xmlns:p14="http://schemas.microsoft.com/office/powerpoint/2010/main" xmlns="" val="3109190328"/>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6" presetClass="entr" presetSubtype="37"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arn(outVertical)">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53" presetClass="entr" presetSubtype="16"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par>
                                <p:cTn id="19" presetID="22" presetClass="entr" presetSubtype="1"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up)">
                                      <p:cBhvr>
                                        <p:cTn id="21" dur="500"/>
                                        <p:tgtEl>
                                          <p:spTgt spid="8"/>
                                        </p:tgtEl>
                                      </p:cBhvr>
                                    </p:animEffect>
                                  </p:childTnLst>
                                </p:cTn>
                              </p:par>
                              <p:par>
                                <p:cTn id="22" presetID="53" presetClass="entr" presetSubtype="16" fill="hold" nodeType="with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p:cTn id="24" dur="500" fill="hold"/>
                                        <p:tgtEl>
                                          <p:spTgt spid="21"/>
                                        </p:tgtEl>
                                        <p:attrNameLst>
                                          <p:attrName>ppt_w</p:attrName>
                                        </p:attrNameLst>
                                      </p:cBhvr>
                                      <p:tavLst>
                                        <p:tav tm="0">
                                          <p:val>
                                            <p:fltVal val="0"/>
                                          </p:val>
                                        </p:tav>
                                        <p:tav tm="100000">
                                          <p:val>
                                            <p:strVal val="#ppt_w"/>
                                          </p:val>
                                        </p:tav>
                                      </p:tavLst>
                                    </p:anim>
                                    <p:anim calcmode="lin" valueType="num">
                                      <p:cBhvr>
                                        <p:cTn id="25" dur="500" fill="hold"/>
                                        <p:tgtEl>
                                          <p:spTgt spid="21"/>
                                        </p:tgtEl>
                                        <p:attrNameLst>
                                          <p:attrName>ppt_h</p:attrName>
                                        </p:attrNameLst>
                                      </p:cBhvr>
                                      <p:tavLst>
                                        <p:tav tm="0">
                                          <p:val>
                                            <p:fltVal val="0"/>
                                          </p:val>
                                        </p:tav>
                                        <p:tav tm="100000">
                                          <p:val>
                                            <p:strVal val="#ppt_h"/>
                                          </p:val>
                                        </p:tav>
                                      </p:tavLst>
                                    </p:anim>
                                    <p:animEffect transition="in" filter="fade">
                                      <p:cBhvr>
                                        <p:cTn id="26" dur="500"/>
                                        <p:tgtEl>
                                          <p:spTgt spid="21"/>
                                        </p:tgtEl>
                                      </p:cBhvr>
                                    </p:animEffect>
                                  </p:childTnLst>
                                </p:cTn>
                              </p:par>
                              <p:par>
                                <p:cTn id="27" presetID="22" presetClass="entr" presetSubtype="1"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up)">
                                      <p:cBhvr>
                                        <p:cTn id="2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8" grpId="0"/>
      <p:bldP spid="18" grpId="0"/>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a:extLst>
              <a:ext uri="{FF2B5EF4-FFF2-40B4-BE49-F238E27FC236}">
                <a16:creationId xmlns:a16="http://schemas.microsoft.com/office/drawing/2014/main" xmlns="" id="{30BAE998-4A05-40F1-8491-C4BF7BE83FDA}"/>
              </a:ext>
            </a:extLst>
          </p:cNvPr>
          <p:cNvSpPr/>
          <p:nvPr/>
        </p:nvSpPr>
        <p:spPr>
          <a:xfrm>
            <a:off x="2828975" y="2536205"/>
            <a:ext cx="7128792" cy="1872208"/>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p>
        </p:txBody>
      </p:sp>
      <p:sp>
        <p:nvSpPr>
          <p:cNvPr id="54" name="Text Placeholder 3"/>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三、实验步骤</a:t>
            </a:r>
          </a:p>
        </p:txBody>
      </p:sp>
      <p:cxnSp>
        <p:nvCxnSpPr>
          <p:cNvPr id="19" name="直接连接符 18">
            <a:extLst>
              <a:ext uri="{FF2B5EF4-FFF2-40B4-BE49-F238E27FC236}">
                <a16:creationId xmlns:a16="http://schemas.microsoft.com/office/drawing/2014/main" xmlns="" id="{568DCC36-F970-4D2E-B09A-8D22678516C7}"/>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xmlns="" id="{FCFC18E2-801B-46EE-B4E7-AB66524A5120}"/>
              </a:ext>
            </a:extLst>
          </p:cNvPr>
          <p:cNvSpPr/>
          <p:nvPr/>
        </p:nvSpPr>
        <p:spPr>
          <a:xfrm>
            <a:off x="3117007" y="2608213"/>
            <a:ext cx="6840760" cy="1688860"/>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在完全相同的条件下，用微量进样器注入未知混合物溶液，在工作站上得到各色谱峰保留时间及峰面积等分析结果，重复操作三次。</a:t>
            </a:r>
          </a:p>
        </p:txBody>
      </p:sp>
      <p:sp>
        <p:nvSpPr>
          <p:cNvPr id="18" name="矩形 17">
            <a:extLst>
              <a:ext uri="{FF2B5EF4-FFF2-40B4-BE49-F238E27FC236}">
                <a16:creationId xmlns:a16="http://schemas.microsoft.com/office/drawing/2014/main" xmlns="" id="{E7A49543-D011-4E38-A73E-8069F9F27500}"/>
              </a:ext>
            </a:extLst>
          </p:cNvPr>
          <p:cNvSpPr/>
          <p:nvPr/>
        </p:nvSpPr>
        <p:spPr>
          <a:xfrm>
            <a:off x="740743" y="1667308"/>
            <a:ext cx="4104456" cy="580865"/>
          </a:xfrm>
          <a:prstGeom prst="rect">
            <a:avLst/>
          </a:prstGeom>
        </p:spPr>
        <p:txBody>
          <a:bodyPr wrap="square">
            <a:spAutoFit/>
          </a:bodyPr>
          <a:lstStyle/>
          <a:p>
            <a:pPr>
              <a:lnSpc>
                <a:spcPct val="150000"/>
              </a:lnSpc>
              <a:spcBef>
                <a:spcPts val="709"/>
              </a:spcBef>
              <a:spcAft>
                <a:spcPts val="709"/>
              </a:spcAft>
            </a:pP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2.</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测定混合物中乙醇的含量</a:t>
            </a:r>
          </a:p>
        </p:txBody>
      </p:sp>
      <p:sp>
        <p:nvSpPr>
          <p:cNvPr id="27" name="矩形 26">
            <a:extLst>
              <a:ext uri="{FF2B5EF4-FFF2-40B4-BE49-F238E27FC236}">
                <a16:creationId xmlns:a16="http://schemas.microsoft.com/office/drawing/2014/main" xmlns="" id="{06B86E83-6001-4410-BFDE-EF53CD079851}"/>
              </a:ext>
            </a:extLst>
          </p:cNvPr>
          <p:cNvSpPr/>
          <p:nvPr/>
        </p:nvSpPr>
        <p:spPr>
          <a:xfrm>
            <a:off x="740743" y="4907668"/>
            <a:ext cx="7192416" cy="580865"/>
          </a:xfrm>
          <a:prstGeom prst="rect">
            <a:avLst/>
          </a:prstGeom>
        </p:spPr>
        <p:txBody>
          <a:bodyPr wrap="square">
            <a:spAutoFit/>
          </a:bodyPr>
          <a:lstStyle/>
          <a:p>
            <a:pPr>
              <a:lnSpc>
                <a:spcPct val="150000"/>
              </a:lnSpc>
              <a:spcBef>
                <a:spcPts val="709"/>
              </a:spcBef>
              <a:spcAft>
                <a:spcPts val="709"/>
              </a:spcAft>
            </a:pP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将上述结果分析对照，分析混合物中乙醇的含量。</a:t>
            </a:r>
          </a:p>
        </p:txBody>
      </p:sp>
    </p:spTree>
    <p:extLst>
      <p:ext uri="{BB962C8B-B14F-4D97-AF65-F5344CB8AC3E}">
        <p14:creationId xmlns:p14="http://schemas.microsoft.com/office/powerpoint/2010/main" xmlns="" val="1639195733"/>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up)">
                                      <p:cBhvr>
                                        <p:cTn id="1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8" grpId="0"/>
      <p:bldP spid="18" grpId="0"/>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xmlns="" id="{B35C9633-2ABD-4B24-8649-4FBF0A6FEA9E}"/>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四、注意事项</a:t>
            </a:r>
          </a:p>
        </p:txBody>
      </p:sp>
      <p:cxnSp>
        <p:nvCxnSpPr>
          <p:cNvPr id="10" name="直接连接符 9">
            <a:extLst>
              <a:ext uri="{FF2B5EF4-FFF2-40B4-BE49-F238E27FC236}">
                <a16:creationId xmlns:a16="http://schemas.microsoft.com/office/drawing/2014/main" xmlns="" id="{E9E3458A-B719-429D-ABC1-6389E44E5F1A}"/>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3" name="组合 2">
            <a:extLst>
              <a:ext uri="{FF2B5EF4-FFF2-40B4-BE49-F238E27FC236}">
                <a16:creationId xmlns:a16="http://schemas.microsoft.com/office/drawing/2014/main" xmlns="" id="{4F14394E-2112-44FE-B343-22BF4D0722E3}"/>
              </a:ext>
            </a:extLst>
          </p:cNvPr>
          <p:cNvGrpSpPr/>
          <p:nvPr/>
        </p:nvGrpSpPr>
        <p:grpSpPr>
          <a:xfrm>
            <a:off x="1989906" y="1960141"/>
            <a:ext cx="8759949" cy="781220"/>
            <a:chOff x="1989906" y="1960141"/>
            <a:chExt cx="8759949" cy="781220"/>
          </a:xfrm>
        </p:grpSpPr>
        <p:grpSp>
          <p:nvGrpSpPr>
            <p:cNvPr id="11" name="组合 10">
              <a:extLst>
                <a:ext uri="{FF2B5EF4-FFF2-40B4-BE49-F238E27FC236}">
                  <a16:creationId xmlns:a16="http://schemas.microsoft.com/office/drawing/2014/main" xmlns="" id="{2D7DD148-8282-406F-8374-6C6CE199677A}"/>
                </a:ext>
              </a:extLst>
            </p:cNvPr>
            <p:cNvGrpSpPr/>
            <p:nvPr/>
          </p:nvGrpSpPr>
          <p:grpSpPr>
            <a:xfrm>
              <a:off x="1989906" y="1960141"/>
              <a:ext cx="881765" cy="781220"/>
              <a:chOff x="2502793" y="4371105"/>
              <a:chExt cx="1520712" cy="1347797"/>
            </a:xfrm>
            <a:solidFill>
              <a:srgbClr val="FF9201"/>
            </a:solidFill>
          </p:grpSpPr>
          <p:sp>
            <p:nvSpPr>
              <p:cNvPr id="12" name="Freeform 5">
                <a:extLst>
                  <a:ext uri="{FF2B5EF4-FFF2-40B4-BE49-F238E27FC236}">
                    <a16:creationId xmlns:a16="http://schemas.microsoft.com/office/drawing/2014/main" xmlns="" id="{D95638BE-AE72-4528-8BC9-D63605F4980B}"/>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pFill/>
              <a:ln w="25400">
                <a:noFill/>
              </a:ln>
              <a:effectLst/>
            </p:spPr>
            <p:txBody>
              <a:bodyPr vert="horz" wrap="square" lIns="68580" tIns="34290" rIns="68580" bIns="34290" numCol="1" anchor="t" anchorCtr="0" compatLnSpc="1">
                <a:prstTxWarp prst="textNoShape">
                  <a:avLst/>
                </a:prstTxWarp>
              </a:bodyPr>
              <a:lstStyle/>
              <a:p>
                <a:endParaRPr lang="zh-CN" altLang="en-US" sz="3200">
                  <a:solidFill>
                    <a:schemeClr val="bg1"/>
                  </a:solidFill>
                </a:endParaRPr>
              </a:p>
            </p:txBody>
          </p:sp>
          <p:sp>
            <p:nvSpPr>
              <p:cNvPr id="13" name="文本框 26">
                <a:extLst>
                  <a:ext uri="{FF2B5EF4-FFF2-40B4-BE49-F238E27FC236}">
                    <a16:creationId xmlns:a16="http://schemas.microsoft.com/office/drawing/2014/main" xmlns="" id="{2E7F2EC6-3202-4A67-A68B-2B48BFA1679E}"/>
                  </a:ext>
                </a:extLst>
              </p:cNvPr>
              <p:cNvSpPr txBox="1"/>
              <p:nvPr/>
            </p:nvSpPr>
            <p:spPr>
              <a:xfrm>
                <a:off x="2752106" y="4577155"/>
                <a:ext cx="1031438" cy="1008881"/>
              </a:xfrm>
              <a:prstGeom prst="rect">
                <a:avLst/>
              </a:prstGeom>
              <a:noFill/>
            </p:spPr>
            <p:txBody>
              <a:bodyPr wrap="square" rtlCol="0">
                <a:spAutoFit/>
              </a:bodyPr>
              <a:lstStyle/>
              <a:p>
                <a:pPr algn="ctr"/>
                <a:r>
                  <a:rPr lang="en-US" altLang="zh-CN" sz="3200" dirty="0">
                    <a:solidFill>
                      <a:schemeClr val="bg1"/>
                    </a:solidFill>
                    <a:latin typeface="Impact" panose="020B0806030902050204" pitchFamily="34" charset="0"/>
                  </a:rPr>
                  <a:t>1</a:t>
                </a:r>
                <a:endParaRPr lang="zh-CN" altLang="en-US" sz="3200" dirty="0">
                  <a:solidFill>
                    <a:schemeClr val="bg1"/>
                  </a:solidFill>
                  <a:latin typeface="Impact" panose="020B0806030902050204" pitchFamily="34" charset="0"/>
                </a:endParaRPr>
              </a:p>
            </p:txBody>
          </p:sp>
        </p:grpSp>
        <p:sp>
          <p:nvSpPr>
            <p:cNvPr id="15" name="Text Placeholder 3">
              <a:extLst>
                <a:ext uri="{FF2B5EF4-FFF2-40B4-BE49-F238E27FC236}">
                  <a16:creationId xmlns:a16="http://schemas.microsoft.com/office/drawing/2014/main" xmlns="" id="{D57C1740-8B3D-4B22-9C25-F12357298DA5}"/>
                </a:ext>
              </a:extLst>
            </p:cNvPr>
            <p:cNvSpPr txBox="1">
              <a:spLocks/>
            </p:cNvSpPr>
            <p:nvPr/>
          </p:nvSpPr>
          <p:spPr>
            <a:xfrm>
              <a:off x="3286049" y="2104156"/>
              <a:ext cx="7463806"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用已知乙醇和未知混合物测定，每种样品至少分析两次。</a:t>
              </a:r>
            </a:p>
          </p:txBody>
        </p:sp>
      </p:grpSp>
      <p:grpSp>
        <p:nvGrpSpPr>
          <p:cNvPr id="5" name="组合 4">
            <a:extLst>
              <a:ext uri="{FF2B5EF4-FFF2-40B4-BE49-F238E27FC236}">
                <a16:creationId xmlns:a16="http://schemas.microsoft.com/office/drawing/2014/main" xmlns="" id="{5DA67B2B-CAF4-4869-98C8-3CF868FCC291}"/>
              </a:ext>
            </a:extLst>
          </p:cNvPr>
          <p:cNvGrpSpPr/>
          <p:nvPr/>
        </p:nvGrpSpPr>
        <p:grpSpPr>
          <a:xfrm>
            <a:off x="1964879" y="3760341"/>
            <a:ext cx="8975974" cy="913263"/>
            <a:chOff x="1989905" y="2991094"/>
            <a:chExt cx="8975974" cy="913263"/>
          </a:xfrm>
        </p:grpSpPr>
        <p:sp>
          <p:nvSpPr>
            <p:cNvPr id="14" name="Text Placeholder 3">
              <a:extLst>
                <a:ext uri="{FF2B5EF4-FFF2-40B4-BE49-F238E27FC236}">
                  <a16:creationId xmlns:a16="http://schemas.microsoft.com/office/drawing/2014/main" xmlns="" id="{CBDA0E10-550E-49FE-86E9-966B70DC7E97}"/>
                </a:ext>
              </a:extLst>
            </p:cNvPr>
            <p:cNvSpPr txBox="1">
              <a:spLocks/>
            </p:cNvSpPr>
            <p:nvPr/>
          </p:nvSpPr>
          <p:spPr>
            <a:xfrm>
              <a:off x="3286050" y="2991094"/>
              <a:ext cx="7679829" cy="913263"/>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正确使用微量进样器，吸取样品的时候，一只手操作，进样时两只手操作。</a:t>
              </a:r>
            </a:p>
          </p:txBody>
        </p:sp>
        <p:grpSp>
          <p:nvGrpSpPr>
            <p:cNvPr id="17" name="组合 16">
              <a:extLst>
                <a:ext uri="{FF2B5EF4-FFF2-40B4-BE49-F238E27FC236}">
                  <a16:creationId xmlns:a16="http://schemas.microsoft.com/office/drawing/2014/main" xmlns="" id="{28067DF0-93F0-4A4D-99DE-77CDFD767E31}"/>
                </a:ext>
              </a:extLst>
            </p:cNvPr>
            <p:cNvGrpSpPr/>
            <p:nvPr/>
          </p:nvGrpSpPr>
          <p:grpSpPr>
            <a:xfrm>
              <a:off x="1989905" y="3067886"/>
              <a:ext cx="881765" cy="781220"/>
              <a:chOff x="2502793" y="4371105"/>
              <a:chExt cx="1520712" cy="1347797"/>
            </a:xfrm>
          </p:grpSpPr>
          <p:sp>
            <p:nvSpPr>
              <p:cNvPr id="20" name="Freeform 5">
                <a:extLst>
                  <a:ext uri="{FF2B5EF4-FFF2-40B4-BE49-F238E27FC236}">
                    <a16:creationId xmlns:a16="http://schemas.microsoft.com/office/drawing/2014/main" xmlns="" id="{F25EFED2-0534-4EEF-B3F0-4107DF067259}"/>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3200">
                  <a:solidFill>
                    <a:schemeClr val="bg1"/>
                  </a:solidFill>
                </a:endParaRPr>
              </a:p>
            </p:txBody>
          </p:sp>
          <p:sp>
            <p:nvSpPr>
              <p:cNvPr id="21" name="文本框 26">
                <a:extLst>
                  <a:ext uri="{FF2B5EF4-FFF2-40B4-BE49-F238E27FC236}">
                    <a16:creationId xmlns:a16="http://schemas.microsoft.com/office/drawing/2014/main" xmlns="" id="{428D6EB6-628E-46EA-918B-DF7EABA2875C}"/>
                  </a:ext>
                </a:extLst>
              </p:cNvPr>
              <p:cNvSpPr txBox="1"/>
              <p:nvPr/>
            </p:nvSpPr>
            <p:spPr>
              <a:xfrm>
                <a:off x="2752106" y="4577155"/>
                <a:ext cx="1031438" cy="1008881"/>
              </a:xfrm>
              <a:prstGeom prst="rect">
                <a:avLst/>
              </a:prstGeom>
              <a:noFill/>
            </p:spPr>
            <p:txBody>
              <a:bodyPr wrap="square" rtlCol="0">
                <a:spAutoFit/>
              </a:bodyPr>
              <a:lstStyle/>
              <a:p>
                <a:pPr algn="ctr"/>
                <a:r>
                  <a:rPr lang="en-US" altLang="zh-CN" sz="3200" dirty="0">
                    <a:solidFill>
                      <a:schemeClr val="bg1"/>
                    </a:solidFill>
                    <a:latin typeface="Impact" panose="020B0806030902050204" pitchFamily="34" charset="0"/>
                  </a:rPr>
                  <a:t>2</a:t>
                </a:r>
                <a:endParaRPr lang="zh-CN" altLang="en-US" sz="3200" dirty="0">
                  <a:solidFill>
                    <a:schemeClr val="bg1"/>
                  </a:solidFill>
                  <a:latin typeface="Impact" panose="020B0806030902050204" pitchFamily="34" charset="0"/>
                </a:endParaRPr>
              </a:p>
            </p:txBody>
          </p:sp>
        </p:grpSp>
      </p:grpSp>
    </p:spTree>
    <p:extLst>
      <p:ext uri="{BB962C8B-B14F-4D97-AF65-F5344CB8AC3E}">
        <p14:creationId xmlns:p14="http://schemas.microsoft.com/office/powerpoint/2010/main" xmlns="" val="292621927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6" presetClass="entr" presetSubtype="37"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outVertical)">
                                      <p:cBhvr>
                                        <p:cTn id="10" dur="500"/>
                                        <p:tgtEl>
                                          <p:spTgt spid="10"/>
                                        </p:tgtEl>
                                      </p:cBhvr>
                                    </p:animEffect>
                                  </p:childTnLst>
                                </p:cTn>
                              </p:par>
                              <p:par>
                                <p:cTn id="11" presetID="22" presetClass="entr" presetSubtype="8"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xmlns="" id="{36FDAB2A-6B4A-48DD-B295-08E24A650E2E}"/>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五、思考题 </a:t>
            </a:r>
          </a:p>
        </p:txBody>
      </p:sp>
      <p:cxnSp>
        <p:nvCxnSpPr>
          <p:cNvPr id="27" name="直接连接符 26">
            <a:extLst>
              <a:ext uri="{FF2B5EF4-FFF2-40B4-BE49-F238E27FC236}">
                <a16:creationId xmlns:a16="http://schemas.microsoft.com/office/drawing/2014/main" xmlns="" id="{48462C2E-85F1-4CB0-9030-EB2F20C19FEC}"/>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31" name="Text Placeholder 3">
            <a:extLst>
              <a:ext uri="{FF2B5EF4-FFF2-40B4-BE49-F238E27FC236}">
                <a16:creationId xmlns:a16="http://schemas.microsoft.com/office/drawing/2014/main" xmlns="" id="{99150B00-0579-4E0D-BD29-4AB84AB14673}"/>
              </a:ext>
            </a:extLst>
          </p:cNvPr>
          <p:cNvSpPr txBox="1">
            <a:spLocks/>
          </p:cNvSpPr>
          <p:nvPr/>
        </p:nvSpPr>
        <p:spPr>
          <a:xfrm>
            <a:off x="3621063" y="2075431"/>
            <a:ext cx="6912768"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色谱仪的开启原则是什么？ 关机的次序又是什么？</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endParaRPr>
          </a:p>
        </p:txBody>
      </p:sp>
      <p:grpSp>
        <p:nvGrpSpPr>
          <p:cNvPr id="32" name="Group 824">
            <a:extLst>
              <a:ext uri="{FF2B5EF4-FFF2-40B4-BE49-F238E27FC236}">
                <a16:creationId xmlns:a16="http://schemas.microsoft.com/office/drawing/2014/main" xmlns="" id="{4FFE2ECF-85D2-4D75-A40B-B36D8B04F95F}"/>
              </a:ext>
            </a:extLst>
          </p:cNvPr>
          <p:cNvGrpSpPr/>
          <p:nvPr/>
        </p:nvGrpSpPr>
        <p:grpSpPr>
          <a:xfrm>
            <a:off x="1892871" y="1788483"/>
            <a:ext cx="1541384" cy="1035754"/>
            <a:chOff x="-190679" y="0"/>
            <a:chExt cx="4758892" cy="3197797"/>
          </a:xfrm>
        </p:grpSpPr>
        <p:sp>
          <p:nvSpPr>
            <p:cNvPr id="33" name="Shape 820">
              <a:extLst>
                <a:ext uri="{FF2B5EF4-FFF2-40B4-BE49-F238E27FC236}">
                  <a16:creationId xmlns:a16="http://schemas.microsoft.com/office/drawing/2014/main" xmlns="" id="{CFC906DE-5805-4784-868D-E599333C37D1}"/>
                </a:ext>
              </a:extLst>
            </p:cNvPr>
            <p:cNvSpPr/>
            <p:nvPr/>
          </p:nvSpPr>
          <p:spPr>
            <a:xfrm>
              <a:off x="874798" y="0"/>
              <a:ext cx="3693415" cy="3197797"/>
            </a:xfrm>
            <a:prstGeom prst="rightArrow">
              <a:avLst>
                <a:gd name="adj1" fmla="val 70636"/>
                <a:gd name="adj2" fmla="val 48674"/>
              </a:avLst>
            </a:prstGeom>
            <a:solidFill>
              <a:srgbClr val="1092F1"/>
            </a:solidFill>
            <a:ln w="12700" cap="flat">
              <a:noFill/>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Shape 821">
              <a:extLst>
                <a:ext uri="{FF2B5EF4-FFF2-40B4-BE49-F238E27FC236}">
                  <a16:creationId xmlns:a16="http://schemas.microsoft.com/office/drawing/2014/main" xmlns="" id="{0C95E941-7F7E-4465-ADA1-42F914019013}"/>
                </a:ext>
              </a:extLst>
            </p:cNvPr>
            <p:cNvSpPr/>
            <p:nvPr/>
          </p:nvSpPr>
          <p:spPr>
            <a:xfrm>
              <a:off x="-190679" y="520764"/>
              <a:ext cx="2156268" cy="21562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092F1"/>
            </a:solidFill>
            <a:ln w="76200" cap="flat">
              <a:solidFill>
                <a:schemeClr val="bg1">
                  <a:lumMod val="85000"/>
                </a:schemeClr>
              </a:solidFill>
              <a:prstDash val="solid"/>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Shape 823">
              <a:extLst>
                <a:ext uri="{FF2B5EF4-FFF2-40B4-BE49-F238E27FC236}">
                  <a16:creationId xmlns:a16="http://schemas.microsoft.com/office/drawing/2014/main" xmlns="" id="{FB99A5A1-18F6-4717-80C8-253AFAF684B1}"/>
                </a:ext>
              </a:extLst>
            </p:cNvPr>
            <p:cNvSpPr/>
            <p:nvPr/>
          </p:nvSpPr>
          <p:spPr>
            <a:xfrm>
              <a:off x="357896" y="1028762"/>
              <a:ext cx="1059116" cy="11402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a:solidFill>
                    <a:srgbClr val="F9FAFC"/>
                  </a:solidFill>
                  <a:latin typeface="FontAwesome"/>
                  <a:ea typeface="FontAwesome"/>
                  <a:cs typeface="FontAwesome"/>
                  <a:sym typeface="FontAwesome"/>
                </a:defRPr>
              </a:lvl1pPr>
            </a:lstStyle>
            <a:p>
              <a:pPr lvl="0">
                <a:defRPr sz="1800">
                  <a:solidFill>
                    <a:srgbClr val="000000"/>
                  </a:solidFill>
                </a:defRPr>
              </a:pPr>
              <a:r>
                <a:rPr lang="en-US" sz="240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sz="2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0" name="Text Placeholder 3">
            <a:extLst>
              <a:ext uri="{FF2B5EF4-FFF2-40B4-BE49-F238E27FC236}">
                <a16:creationId xmlns:a16="http://schemas.microsoft.com/office/drawing/2014/main" xmlns="" id="{126D083F-5BC0-428B-BFD0-8AB0AE41752B}"/>
              </a:ext>
            </a:extLst>
          </p:cNvPr>
          <p:cNvSpPr txBox="1">
            <a:spLocks/>
          </p:cNvSpPr>
          <p:nvPr/>
        </p:nvSpPr>
        <p:spPr>
          <a:xfrm>
            <a:off x="3621063" y="4048373"/>
            <a:ext cx="7128792"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影响分离度的因素有哪些</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提高分离度的途径有哪些</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a:t>
            </a:r>
          </a:p>
        </p:txBody>
      </p:sp>
      <p:grpSp>
        <p:nvGrpSpPr>
          <p:cNvPr id="41" name="Group 824">
            <a:extLst>
              <a:ext uri="{FF2B5EF4-FFF2-40B4-BE49-F238E27FC236}">
                <a16:creationId xmlns:a16="http://schemas.microsoft.com/office/drawing/2014/main" xmlns="" id="{309E2A80-CEF6-4EA1-A490-C4FAD4AEF918}"/>
              </a:ext>
            </a:extLst>
          </p:cNvPr>
          <p:cNvGrpSpPr/>
          <p:nvPr/>
        </p:nvGrpSpPr>
        <p:grpSpPr>
          <a:xfrm>
            <a:off x="1892871" y="3832349"/>
            <a:ext cx="1541384" cy="1035754"/>
            <a:chOff x="-190679" y="0"/>
            <a:chExt cx="4758892" cy="3197797"/>
          </a:xfrm>
        </p:grpSpPr>
        <p:sp>
          <p:nvSpPr>
            <p:cNvPr id="42" name="Shape 820">
              <a:extLst>
                <a:ext uri="{FF2B5EF4-FFF2-40B4-BE49-F238E27FC236}">
                  <a16:creationId xmlns:a16="http://schemas.microsoft.com/office/drawing/2014/main" xmlns="" id="{E3278CD5-E6F3-4BF6-9DE8-98E42D565A7D}"/>
                </a:ext>
              </a:extLst>
            </p:cNvPr>
            <p:cNvSpPr/>
            <p:nvPr/>
          </p:nvSpPr>
          <p:spPr>
            <a:xfrm>
              <a:off x="874798" y="0"/>
              <a:ext cx="3693415" cy="3197797"/>
            </a:xfrm>
            <a:prstGeom prst="rightArrow">
              <a:avLst>
                <a:gd name="adj1" fmla="val 70636"/>
                <a:gd name="adj2" fmla="val 48674"/>
              </a:avLst>
            </a:prstGeom>
            <a:solidFill>
              <a:srgbClr val="969696"/>
            </a:solidFill>
            <a:ln w="12700" cap="flat">
              <a:noFill/>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Shape 821">
              <a:extLst>
                <a:ext uri="{FF2B5EF4-FFF2-40B4-BE49-F238E27FC236}">
                  <a16:creationId xmlns:a16="http://schemas.microsoft.com/office/drawing/2014/main" xmlns="" id="{5E33A737-385A-47B5-BE72-E9415A475174}"/>
                </a:ext>
              </a:extLst>
            </p:cNvPr>
            <p:cNvSpPr/>
            <p:nvPr/>
          </p:nvSpPr>
          <p:spPr>
            <a:xfrm>
              <a:off x="-190679" y="520764"/>
              <a:ext cx="2156268" cy="21562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69696"/>
            </a:solidFill>
            <a:ln w="76200" cap="flat">
              <a:solidFill>
                <a:schemeClr val="bg1">
                  <a:lumMod val="85000"/>
                </a:schemeClr>
              </a:solidFill>
              <a:prstDash val="solid"/>
              <a:miter lim="400000"/>
            </a:ln>
            <a:effectLst/>
          </p:spPr>
          <p:txBody>
            <a:bodyPr wrap="square" lIns="0" tIns="0" rIns="0" bIns="0" numCol="1" anchor="ctr">
              <a:noAutofit/>
            </a:bodyPr>
            <a:lstStyle/>
            <a:p>
              <a:pPr lvl="0">
                <a:lnSpc>
                  <a:spcPct val="120000"/>
                </a:lnSpc>
                <a:defRPr sz="3200">
                  <a:solidFill>
                    <a:srgbClr val="FFFFFF"/>
                  </a:solidFill>
                </a:defRPr>
              </a:pPr>
              <a:endParaRPr sz="1429"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Shape 823">
              <a:extLst>
                <a:ext uri="{FF2B5EF4-FFF2-40B4-BE49-F238E27FC236}">
                  <a16:creationId xmlns:a16="http://schemas.microsoft.com/office/drawing/2014/main" xmlns="" id="{47A02C6D-0549-441E-B1A7-789130EBB14C}"/>
                </a:ext>
              </a:extLst>
            </p:cNvPr>
            <p:cNvSpPr/>
            <p:nvPr/>
          </p:nvSpPr>
          <p:spPr>
            <a:xfrm>
              <a:off x="357896" y="1028762"/>
              <a:ext cx="1059116" cy="11402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a:solidFill>
                    <a:srgbClr val="F9FAFC"/>
                  </a:solidFill>
                  <a:latin typeface="FontAwesome"/>
                  <a:ea typeface="FontAwesome"/>
                  <a:cs typeface="FontAwesome"/>
                  <a:sym typeface="FontAwesome"/>
                </a:defRPr>
              </a:lvl1pPr>
            </a:lstStyle>
            <a:p>
              <a:pPr lvl="0">
                <a:defRPr sz="1800">
                  <a:solidFill>
                    <a:srgbClr val="000000"/>
                  </a:solidFill>
                </a:defRPr>
              </a:pPr>
              <a:r>
                <a:rPr lang="en-US" sz="240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sz="2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Tree>
    <p:extLst>
      <p:ext uri="{BB962C8B-B14F-4D97-AF65-F5344CB8AC3E}">
        <p14:creationId xmlns:p14="http://schemas.microsoft.com/office/powerpoint/2010/main" xmlns="" val="190144961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6" presetClass="entr" presetSubtype="37"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barn(outVertical)">
                                      <p:cBhvr>
                                        <p:cTn id="10" dur="500"/>
                                        <p:tgtEl>
                                          <p:spTgt spid="27"/>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p:cTn id="13" dur="500" fill="hold"/>
                                        <p:tgtEl>
                                          <p:spTgt spid="32"/>
                                        </p:tgtEl>
                                        <p:attrNameLst>
                                          <p:attrName>ppt_w</p:attrName>
                                        </p:attrNameLst>
                                      </p:cBhvr>
                                      <p:tavLst>
                                        <p:tav tm="0">
                                          <p:val>
                                            <p:fltVal val="0"/>
                                          </p:val>
                                        </p:tav>
                                        <p:tav tm="100000">
                                          <p:val>
                                            <p:strVal val="#ppt_w"/>
                                          </p:val>
                                        </p:tav>
                                      </p:tavLst>
                                    </p:anim>
                                    <p:anim calcmode="lin" valueType="num">
                                      <p:cBhvr>
                                        <p:cTn id="14" dur="500" fill="hold"/>
                                        <p:tgtEl>
                                          <p:spTgt spid="32"/>
                                        </p:tgtEl>
                                        <p:attrNameLst>
                                          <p:attrName>ppt_h</p:attrName>
                                        </p:attrNameLst>
                                      </p:cBhvr>
                                      <p:tavLst>
                                        <p:tav tm="0">
                                          <p:val>
                                            <p:fltVal val="0"/>
                                          </p:val>
                                        </p:tav>
                                        <p:tav tm="100000">
                                          <p:val>
                                            <p:strVal val="#ppt_h"/>
                                          </p:val>
                                        </p:tav>
                                      </p:tavLst>
                                    </p:anim>
                                    <p:anim calcmode="lin" valueType="num">
                                      <p:cBhvr>
                                        <p:cTn id="15" dur="500" fill="hold"/>
                                        <p:tgtEl>
                                          <p:spTgt spid="32"/>
                                        </p:tgtEl>
                                        <p:attrNameLst>
                                          <p:attrName>style.rotation</p:attrName>
                                        </p:attrNameLst>
                                      </p:cBhvr>
                                      <p:tavLst>
                                        <p:tav tm="0">
                                          <p:val>
                                            <p:fltVal val="360"/>
                                          </p:val>
                                        </p:tav>
                                        <p:tav tm="100000">
                                          <p:val>
                                            <p:fltVal val="0"/>
                                          </p:val>
                                        </p:tav>
                                      </p:tavLst>
                                    </p:anim>
                                    <p:animEffect transition="in" filter="fade">
                                      <p:cBhvr>
                                        <p:cTn id="16" dur="500"/>
                                        <p:tgtEl>
                                          <p:spTgt spid="32"/>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p:cTn id="19" dur="500" fill="hold"/>
                                        <p:tgtEl>
                                          <p:spTgt spid="41"/>
                                        </p:tgtEl>
                                        <p:attrNameLst>
                                          <p:attrName>ppt_w</p:attrName>
                                        </p:attrNameLst>
                                      </p:cBhvr>
                                      <p:tavLst>
                                        <p:tav tm="0">
                                          <p:val>
                                            <p:fltVal val="0"/>
                                          </p:val>
                                        </p:tav>
                                        <p:tav tm="100000">
                                          <p:val>
                                            <p:strVal val="#ppt_w"/>
                                          </p:val>
                                        </p:tav>
                                      </p:tavLst>
                                    </p:anim>
                                    <p:anim calcmode="lin" valueType="num">
                                      <p:cBhvr>
                                        <p:cTn id="20" dur="500" fill="hold"/>
                                        <p:tgtEl>
                                          <p:spTgt spid="41"/>
                                        </p:tgtEl>
                                        <p:attrNameLst>
                                          <p:attrName>ppt_h</p:attrName>
                                        </p:attrNameLst>
                                      </p:cBhvr>
                                      <p:tavLst>
                                        <p:tav tm="0">
                                          <p:val>
                                            <p:fltVal val="0"/>
                                          </p:val>
                                        </p:tav>
                                        <p:tav tm="100000">
                                          <p:val>
                                            <p:strVal val="#ppt_h"/>
                                          </p:val>
                                        </p:tav>
                                      </p:tavLst>
                                    </p:anim>
                                    <p:anim calcmode="lin" valueType="num">
                                      <p:cBhvr>
                                        <p:cTn id="21" dur="500" fill="hold"/>
                                        <p:tgtEl>
                                          <p:spTgt spid="41"/>
                                        </p:tgtEl>
                                        <p:attrNameLst>
                                          <p:attrName>style.rotation</p:attrName>
                                        </p:attrNameLst>
                                      </p:cBhvr>
                                      <p:tavLst>
                                        <p:tav tm="0">
                                          <p:val>
                                            <p:fltVal val="360"/>
                                          </p:val>
                                        </p:tav>
                                        <p:tav tm="100000">
                                          <p:val>
                                            <p:fltVal val="0"/>
                                          </p:val>
                                        </p:tav>
                                      </p:tavLst>
                                    </p:anim>
                                    <p:animEffect transition="in" filter="fade">
                                      <p:cBhvr>
                                        <p:cTn id="22" dur="500"/>
                                        <p:tgtEl>
                                          <p:spTgt spid="4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fade">
                                      <p:cBhvr>
                                        <p:cTn id="25" dur="500"/>
                                        <p:tgtEl>
                                          <p:spTgt spid="3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1" grpId="0"/>
      <p:bldP spid="4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UUID" val="{C1A8F295-47DC-48FB-81BD-666766343352}"/>
  <p:tag name="ISPRING_RESOURCE_FOLDER" val="E:\素材\正版图-卖\PPT\0变色龙\0包图网\bt369\ppt\bt369\"/>
  <p:tag name="ISPRING_PRESENTATION_PATH" val="E:\素材\正版图-卖\PPT\0变色龙\0包图网\bt369\ppt\bt369.pptx"/>
  <p:tag name="ISPRING_PROJECT_FOLDER_UPDATED" val="1"/>
  <p:tag name="ISPRING_SCREEN_RECS_UPDATED" val="E:\素材\正版图-卖\PPT\0变色龙\0包图网\bt369\ppt\bt369"/>
  <p:tag name="ISPRING_SCORM_ENDPOINT" val="&lt;endpoint&gt;&lt;enable&gt;0&lt;/enable&gt;&lt;lrs&gt;http://&lt;/lrs&gt;&lt;auth&gt;0&lt;/auth&gt;&lt;login&gt;&lt;/login&gt;&lt;password&gt;&lt;/password&gt;&lt;key&gt;&lt;/key&gt;&lt;name&gt;&lt;/name&gt;&lt;email&gt;&lt;/email&gt;&lt;/endpoint&gt;&#10;"/>
  <p:tag name="ISPRING_PRESENTATION_TITLE" val="bt1191"/>
</p:tagLst>
</file>

<file path=ppt/theme/theme1.xml><?xml version="1.0" encoding="utf-8"?>
<a:theme xmlns:a="http://schemas.openxmlformats.org/drawingml/2006/main" name="Office Theme">
  <a:themeElements>
    <a:clrScheme name="自定义 386">
      <a:dk1>
        <a:sysClr val="windowText" lastClr="000000"/>
      </a:dk1>
      <a:lt1>
        <a:sysClr val="window" lastClr="FFFFFF"/>
      </a:lt1>
      <a:dk2>
        <a:srgbClr val="29ABE2"/>
      </a:dk2>
      <a:lt2>
        <a:srgbClr val="E7E6E6"/>
      </a:lt2>
      <a:accent1>
        <a:srgbClr val="29ABE2"/>
      </a:accent1>
      <a:accent2>
        <a:srgbClr val="C8C8C8"/>
      </a:accent2>
      <a:accent3>
        <a:srgbClr val="29ABE2"/>
      </a:accent3>
      <a:accent4>
        <a:srgbClr val="C8C8C8"/>
      </a:accent4>
      <a:accent5>
        <a:srgbClr val="29ABE2"/>
      </a:accent5>
      <a:accent6>
        <a:srgbClr val="C8C8C8"/>
      </a:accent6>
      <a:hlink>
        <a:srgbClr val="29ABE2"/>
      </a:hlink>
      <a:folHlink>
        <a:srgbClr val="C8C8C8"/>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1286</Words>
  <Application>Microsoft Office PowerPoint</Application>
  <PresentationFormat>自定义</PresentationFormat>
  <Paragraphs>108</Paragraphs>
  <Slides>17</Slides>
  <Notes>17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17</vt:i4>
      </vt:variant>
    </vt:vector>
  </HeadingPairs>
  <TitlesOfParts>
    <vt:vector size="27" baseType="lpstr">
      <vt:lpstr>Arial</vt:lpstr>
      <vt:lpstr>宋体</vt:lpstr>
      <vt:lpstr>Calibri</vt:lpstr>
      <vt:lpstr>微软雅黑</vt:lpstr>
      <vt:lpstr>时尚中黑简体</vt:lpstr>
      <vt:lpstr>Times New Roman</vt:lpstr>
      <vt:lpstr>Impact</vt:lpstr>
      <vt:lpstr>Symbol</vt:lpstr>
      <vt:lpstr>FontAwesome</vt:lpstr>
      <vt:lpstr>Office Theme</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bt1191</dc:title>
  <dc:creator/>
  <cp:lastModifiedBy/>
  <cp:revision>1</cp:revision>
  <dcterms:created xsi:type="dcterms:W3CDTF">2017-02-21T13:09:17Z</dcterms:created>
  <dcterms:modified xsi:type="dcterms:W3CDTF">2018-09-28T05:37:38Z</dcterms:modified>
</cp:coreProperties>
</file>

<file path=docProps/thumbnail.jpeg>
</file>